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Bricolage Grotesque Semi Bold"/>
      <p:regular r:id="rId16"/>
    </p:embeddedFont>
    <p:embeddedFont>
      <p:font typeface="Bricolage Grotesque Semi Bold"/>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sv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slideLayout" Target="../slideLayouts/slideLayout5.xml"/><Relationship Id="rId1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sv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svg"/><Relationship Id="rId18" Type="http://schemas.openxmlformats.org/officeDocument/2006/relationships/slideLayout" Target="../slideLayouts/slideLayout8.xml"/><Relationship Id="rId1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224564"/>
            <a:ext cx="10864096" cy="620078"/>
          </a:xfrm>
          <a:prstGeom prst="rect">
            <a:avLst/>
          </a:prstGeom>
          <a:noFill/>
          <a:ln/>
        </p:spPr>
        <p:txBody>
          <a:bodyPr wrap="none" lIns="0" tIns="0" rIns="0" bIns="0" rtlCol="0" anchor="t"/>
          <a:lstStyle/>
          <a:p>
            <a:pPr algn="l" indent="0" marL="0">
              <a:lnSpc>
                <a:spcPts val="4850"/>
              </a:lnSpc>
              <a:buNone/>
            </a:pPr>
            <a:r>
              <a:rPr lang="en-US" sz="390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 RAYA's Multi-Stream Revenue Architecture</a:t>
            </a:r>
            <a:endParaRPr lang="en-US" sz="3900" dirty="0"/>
          </a:p>
        </p:txBody>
      </p:sp>
      <p:sp>
        <p:nvSpPr>
          <p:cNvPr id="3" name="Text 1"/>
          <p:cNvSpPr/>
          <p:nvPr/>
        </p:nvSpPr>
        <p:spPr>
          <a:xfrm>
            <a:off x="793790" y="3241477"/>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RAYA represents more than just groundbreaking AI technology—it's a comprehensive revenue ecosystem designed for sustainable growth and global impact. Each revenue stream has been strategically designed to align with one of the core modules in your RAYA Masterplan v1, creating a powerful synergy where every dollar earned fuels the development of RAYA's core purpose: advancing human knowledge and planetary sustainability.</a:t>
            </a:r>
            <a:endParaRPr lang="en-US" sz="1550" dirty="0"/>
          </a:p>
        </p:txBody>
      </p:sp>
      <p:sp>
        <p:nvSpPr>
          <p:cNvPr id="4" name="Text 2"/>
          <p:cNvSpPr/>
          <p:nvPr/>
        </p:nvSpPr>
        <p:spPr>
          <a:xfrm>
            <a:off x="793790" y="4734878"/>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2C2926"/>
                </a:solidFill>
                <a:latin typeface="Inter" pitchFamily="34" charset="0"/>
                <a:ea typeface="Inter" pitchFamily="34" charset="-122"/>
                <a:cs typeface="Inter" pitchFamily="34" charset="-120"/>
              </a:rPr>
              <a:t>This multi-stream approach ensures financial resilience through diversification while maintaining focus on the central mission. As RAYA evolves through its development phases, each revenue channel activates at the optimal moment, creating a cascading effect of financial sustainability. From API subscriptions to research partnerships, from data marketplaces to community memberships, every stream reinforces the others while serving distinct market segments.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8302" y="592217"/>
            <a:ext cx="5423297" cy="553164"/>
          </a:xfrm>
          <a:prstGeom prst="rect">
            <a:avLst/>
          </a:prstGeom>
          <a:noFill/>
          <a:ln/>
        </p:spPr>
        <p:txBody>
          <a:bodyPr wrap="none" lIns="0" tIns="0" rIns="0" bIns="0" rtlCol="0" anchor="t"/>
          <a:lstStyle/>
          <a:p>
            <a:pPr algn="l" indent="0" marL="0">
              <a:lnSpc>
                <a:spcPts val="4250"/>
              </a:lnSpc>
              <a:buNone/>
            </a:pPr>
            <a:r>
              <a:rPr lang="en-US" sz="340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4250"/>
              </a:lnSpc>
              <a:buNone/>
            </a:pPr>
            <a:r>
              <a:rPr lang="en-US" sz="3400" dirty="0">
                <a:solidFill>
                  <a:srgbClr val="2C2926"/>
                </a:solidFill>
                <a:latin typeface="Bricolage Grotesque Semi Bold" pitchFamily="34" charset="0"/>
                <a:ea typeface="Bricolage Grotesque Semi Bold" pitchFamily="34" charset="-122"/>
                <a:cs typeface="Bricolage Grotesque Semi Bold" pitchFamily="34" charset="-120"/>
              </a:rPr>
              <a:t> 1. RAYA Intelligence API</a:t>
            </a:r>
            <a:endParaRPr lang="en-US" sz="3400" dirty="0"/>
          </a:p>
        </p:txBody>
      </p:sp>
      <p:sp>
        <p:nvSpPr>
          <p:cNvPr id="3" name="Text 1"/>
          <p:cNvSpPr/>
          <p:nvPr/>
        </p:nvSpPr>
        <p:spPr>
          <a:xfrm>
            <a:off x="698302" y="1215152"/>
            <a:ext cx="2542103" cy="272772"/>
          </a:xfrm>
          <a:prstGeom prst="rect">
            <a:avLst/>
          </a:prstGeom>
          <a:noFill/>
          <a:ln/>
        </p:spPr>
        <p:txBody>
          <a:bodyPr wrap="none" lIns="0" tIns="0" rIns="0" bIns="0" rtlCol="0" anchor="t"/>
          <a:lstStyle/>
          <a:p>
            <a:pPr algn="l" indent="0" marL="0">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Core Brain Monetization</a:t>
            </a:r>
            <a:endParaRPr lang="en-US" sz="1700" dirty="0"/>
          </a:p>
        </p:txBody>
      </p:sp>
      <p:sp>
        <p:nvSpPr>
          <p:cNvPr id="4" name="Text 2"/>
          <p:cNvSpPr/>
          <p:nvPr/>
        </p:nvSpPr>
        <p:spPr>
          <a:xfrm>
            <a:off x="698302" y="1924288"/>
            <a:ext cx="2182178" cy="272772"/>
          </a:xfrm>
          <a:prstGeom prst="rect">
            <a:avLst/>
          </a:prstGeom>
          <a:noFill/>
          <a:ln/>
        </p:spPr>
        <p:txBody>
          <a:bodyPr wrap="none" lIns="0" tIns="0" rIns="0" bIns="0" rtlCol="0" anchor="t"/>
          <a:lstStyle/>
          <a:p>
            <a:pPr algn="l" indent="0" marL="0">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What It Delivers</a:t>
            </a:r>
            <a:endParaRPr lang="en-US" sz="1700" dirty="0"/>
          </a:p>
        </p:txBody>
      </p:sp>
      <p:sp>
        <p:nvSpPr>
          <p:cNvPr id="5" name="Text 3"/>
          <p:cNvSpPr/>
          <p:nvPr/>
        </p:nvSpPr>
        <p:spPr>
          <a:xfrm>
            <a:off x="698302" y="2371606"/>
            <a:ext cx="6404015" cy="1396008"/>
          </a:xfrm>
          <a:prstGeom prst="rect">
            <a:avLst/>
          </a:prstGeom>
          <a:noFill/>
          <a:ln/>
        </p:spPr>
        <p:txBody>
          <a:bodyPr wrap="square" lIns="0" tIns="0" rIns="0" bIns="0" rtlCol="0" anchor="t"/>
          <a:lstStyle/>
          <a:p>
            <a:pPr algn="l" indent="0" marL="0">
              <a:lnSpc>
                <a:spcPts val="2150"/>
              </a:lnSpc>
              <a:buNone/>
            </a:pPr>
            <a:r>
              <a:rPr lang="en-US" sz="1350" dirty="0">
                <a:solidFill>
                  <a:srgbClr val="2C2926"/>
                </a:solidFill>
                <a:latin typeface="Inter" pitchFamily="34" charset="0"/>
                <a:ea typeface="Inter" pitchFamily="34" charset="-122"/>
                <a:cs typeface="Inter" pitchFamily="34" charset="-120"/>
              </a:rPr>
              <a:t>The RAYA Intelligence API transforms the core AI brain into a powerful revenue engine by providing developers and organizations with direct access to RAYA's knowledge retrieval capabilities, sustainability predictions, and advanced simulation results. This isn't just data—it's actionable intelligence derived from one of the world's most sophisticated AI systems.</a:t>
            </a:r>
            <a:endParaRPr lang="en-US" sz="1350" dirty="0"/>
          </a:p>
        </p:txBody>
      </p:sp>
      <p:sp>
        <p:nvSpPr>
          <p:cNvPr id="6" name="Text 4"/>
          <p:cNvSpPr/>
          <p:nvPr/>
        </p:nvSpPr>
        <p:spPr>
          <a:xfrm>
            <a:off x="698302" y="3924657"/>
            <a:ext cx="6404015" cy="1396008"/>
          </a:xfrm>
          <a:prstGeom prst="rect">
            <a:avLst/>
          </a:prstGeom>
          <a:noFill/>
          <a:ln/>
        </p:spPr>
        <p:txBody>
          <a:bodyPr wrap="square" lIns="0" tIns="0" rIns="0" bIns="0" rtlCol="0" anchor="t"/>
          <a:lstStyle/>
          <a:p>
            <a:pPr algn="l" indent="0" marL="0">
              <a:lnSpc>
                <a:spcPts val="2150"/>
              </a:lnSpc>
              <a:buNone/>
            </a:pPr>
            <a:r>
              <a:rPr lang="en-US" sz="1350" dirty="0">
                <a:solidFill>
                  <a:srgbClr val="2C2926"/>
                </a:solidFill>
                <a:latin typeface="Inter" pitchFamily="34" charset="0"/>
                <a:ea typeface="Inter" pitchFamily="34" charset="-122"/>
                <a:cs typeface="Inter" pitchFamily="34" charset="-120"/>
              </a:rPr>
              <a:t>The API suite includes multiple specialized endpoints designed for different use cases, from real-time climate predictions to historical environmental data analysis. Each API call taps into RAYA's continuously learning neural networks, delivering insights that would require massive computational resources and years of development to replicate independently.</a:t>
            </a:r>
            <a:endParaRPr lang="en-US" sz="1350" dirty="0"/>
          </a:p>
        </p:txBody>
      </p:sp>
      <p:sp>
        <p:nvSpPr>
          <p:cNvPr id="7" name="Text 5"/>
          <p:cNvSpPr/>
          <p:nvPr/>
        </p:nvSpPr>
        <p:spPr>
          <a:xfrm>
            <a:off x="7535704" y="1924288"/>
            <a:ext cx="2581513" cy="272772"/>
          </a:xfrm>
          <a:prstGeom prst="rect">
            <a:avLst/>
          </a:prstGeom>
          <a:noFill/>
          <a:ln/>
        </p:spPr>
        <p:txBody>
          <a:bodyPr wrap="none" lIns="0" tIns="0" rIns="0" bIns="0" rtlCol="0" anchor="t"/>
          <a:lstStyle/>
          <a:p>
            <a:pPr algn="l" indent="0" marL="0">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Target Market Segments</a:t>
            </a:r>
            <a:endParaRPr lang="en-US" sz="1700" dirty="0"/>
          </a:p>
        </p:txBody>
      </p:sp>
      <p:sp>
        <p:nvSpPr>
          <p:cNvPr id="8" name="Text 6"/>
          <p:cNvSpPr/>
          <p:nvPr/>
        </p:nvSpPr>
        <p:spPr>
          <a:xfrm>
            <a:off x="7535704" y="2371606"/>
            <a:ext cx="6404015" cy="558403"/>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C2926"/>
                </a:solidFill>
                <a:latin typeface="Inter" pitchFamily="34" charset="0"/>
                <a:ea typeface="Inter" pitchFamily="34" charset="-122"/>
                <a:cs typeface="Inter" pitchFamily="34" charset="-120"/>
              </a:rPr>
              <a:t>Research institutions</a:t>
            </a:r>
            <a:pPr algn="l" indent="0" marL="0">
              <a:lnSpc>
                <a:spcPts val="2150"/>
              </a:lnSpc>
              <a:buNone/>
            </a:pPr>
            <a:r>
              <a:rPr lang="en-US" sz="1350" dirty="0">
                <a:solidFill>
                  <a:srgbClr val="2C2926"/>
                </a:solidFill>
                <a:latin typeface="Inter" pitchFamily="34" charset="0"/>
                <a:ea typeface="Inter" pitchFamily="34" charset="-122"/>
                <a:cs typeface="Inter" pitchFamily="34" charset="-120"/>
              </a:rPr>
              <a:t> seeking advanced analytical capabilities for climate and sustainability studies</a:t>
            </a:r>
            <a:endParaRPr lang="en-US" sz="1350" dirty="0"/>
          </a:p>
        </p:txBody>
      </p:sp>
      <p:sp>
        <p:nvSpPr>
          <p:cNvPr id="9" name="Text 7"/>
          <p:cNvSpPr/>
          <p:nvPr/>
        </p:nvSpPr>
        <p:spPr>
          <a:xfrm>
            <a:off x="7535704" y="2991088"/>
            <a:ext cx="6404015" cy="558403"/>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C2926"/>
                </a:solidFill>
                <a:latin typeface="Inter" pitchFamily="34" charset="0"/>
                <a:ea typeface="Inter" pitchFamily="34" charset="-122"/>
                <a:cs typeface="Inter" pitchFamily="34" charset="-120"/>
              </a:rPr>
              <a:t>Smart-city projects</a:t>
            </a:r>
            <a:pPr algn="l" indent="0" marL="0">
              <a:lnSpc>
                <a:spcPts val="2150"/>
              </a:lnSpc>
              <a:buNone/>
            </a:pPr>
            <a:r>
              <a:rPr lang="en-US" sz="1350" dirty="0">
                <a:solidFill>
                  <a:srgbClr val="2C2926"/>
                </a:solidFill>
                <a:latin typeface="Inter" pitchFamily="34" charset="0"/>
                <a:ea typeface="Inter" pitchFamily="34" charset="-122"/>
                <a:cs typeface="Inter" pitchFamily="34" charset="-120"/>
              </a:rPr>
              <a:t> requiring real-time environmental monitoring and predictive analytics</a:t>
            </a:r>
            <a:endParaRPr lang="en-US" sz="1350" dirty="0"/>
          </a:p>
        </p:txBody>
      </p:sp>
      <p:sp>
        <p:nvSpPr>
          <p:cNvPr id="10" name="Text 8"/>
          <p:cNvSpPr/>
          <p:nvPr/>
        </p:nvSpPr>
        <p:spPr>
          <a:xfrm>
            <a:off x="7535704" y="3610570"/>
            <a:ext cx="6404015" cy="558403"/>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C2926"/>
                </a:solidFill>
                <a:latin typeface="Inter" pitchFamily="34" charset="0"/>
                <a:ea typeface="Inter" pitchFamily="34" charset="-122"/>
                <a:cs typeface="Inter" pitchFamily="34" charset="-120"/>
              </a:rPr>
              <a:t>Government agencies</a:t>
            </a:r>
            <a:pPr algn="l" indent="0" marL="0">
              <a:lnSpc>
                <a:spcPts val="2150"/>
              </a:lnSpc>
              <a:buNone/>
            </a:pPr>
            <a:r>
              <a:rPr lang="en-US" sz="1350" dirty="0">
                <a:solidFill>
                  <a:srgbClr val="2C2926"/>
                </a:solidFill>
                <a:latin typeface="Inter" pitchFamily="34" charset="0"/>
                <a:ea typeface="Inter" pitchFamily="34" charset="-122"/>
                <a:cs typeface="Inter" pitchFamily="34" charset="-120"/>
              </a:rPr>
              <a:t> developing policy based on data-driven environmental insights</a:t>
            </a:r>
            <a:endParaRPr lang="en-US" sz="1350" dirty="0"/>
          </a:p>
        </p:txBody>
      </p:sp>
      <p:sp>
        <p:nvSpPr>
          <p:cNvPr id="11" name="Text 9"/>
          <p:cNvSpPr/>
          <p:nvPr/>
        </p:nvSpPr>
        <p:spPr>
          <a:xfrm>
            <a:off x="7535704" y="4230053"/>
            <a:ext cx="6404015" cy="558403"/>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C2926"/>
                </a:solidFill>
                <a:latin typeface="Inter" pitchFamily="34" charset="0"/>
                <a:ea typeface="Inter" pitchFamily="34" charset="-122"/>
                <a:cs typeface="Inter" pitchFamily="34" charset="-120"/>
              </a:rPr>
              <a:t>Private companies</a:t>
            </a:r>
            <a:pPr algn="l" indent="0" marL="0">
              <a:lnSpc>
                <a:spcPts val="2150"/>
              </a:lnSpc>
              <a:buNone/>
            </a:pPr>
            <a:r>
              <a:rPr lang="en-US" sz="1350" dirty="0">
                <a:solidFill>
                  <a:srgbClr val="2C2926"/>
                </a:solidFill>
                <a:latin typeface="Inter" pitchFamily="34" charset="0"/>
                <a:ea typeface="Inter" pitchFamily="34" charset="-122"/>
                <a:cs typeface="Inter" pitchFamily="34" charset="-120"/>
              </a:rPr>
              <a:t> in energy, agriculture, and environmental sectors needing decision support systems</a:t>
            </a:r>
            <a:endParaRPr lang="en-US" sz="1350" dirty="0"/>
          </a:p>
        </p:txBody>
      </p:sp>
      <p:sp>
        <p:nvSpPr>
          <p:cNvPr id="12" name="Shape 10"/>
          <p:cNvSpPr/>
          <p:nvPr/>
        </p:nvSpPr>
        <p:spPr>
          <a:xfrm>
            <a:off x="698302" y="5674042"/>
            <a:ext cx="4294823" cy="1963222"/>
          </a:xfrm>
          <a:prstGeom prst="roundRect">
            <a:avLst>
              <a:gd name="adj" fmla="val 3735"/>
            </a:avLst>
          </a:prstGeom>
          <a:solidFill>
            <a:srgbClr val="FFFFFF"/>
          </a:solidFill>
          <a:ln w="7620">
            <a:solidFill>
              <a:srgbClr val="F8ECD3"/>
            </a:solidFill>
            <a:prstDash val="solid"/>
          </a:ln>
        </p:spPr>
      </p:sp>
      <p:sp>
        <p:nvSpPr>
          <p:cNvPr id="13" name="Text 11"/>
          <p:cNvSpPr/>
          <p:nvPr/>
        </p:nvSpPr>
        <p:spPr>
          <a:xfrm>
            <a:off x="880467" y="5856208"/>
            <a:ext cx="2182178" cy="272772"/>
          </a:xfrm>
          <a:prstGeom prst="rect">
            <a:avLst/>
          </a:prstGeom>
          <a:noFill/>
          <a:ln/>
        </p:spPr>
        <p:txBody>
          <a:bodyPr wrap="none" lIns="0" tIns="0" rIns="0" bIns="0" rtlCol="0" anchor="t"/>
          <a:lstStyle/>
          <a:p>
            <a:pPr algn="l" indent="0" marL="0">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RAYA Climate API</a:t>
            </a:r>
            <a:endParaRPr lang="en-US" sz="1700" dirty="0"/>
          </a:p>
        </p:txBody>
      </p:sp>
      <p:sp>
        <p:nvSpPr>
          <p:cNvPr id="14" name="Text 12"/>
          <p:cNvSpPr/>
          <p:nvPr/>
        </p:nvSpPr>
        <p:spPr>
          <a:xfrm>
            <a:off x="880467" y="6233636"/>
            <a:ext cx="3930491" cy="279202"/>
          </a:xfrm>
          <a:prstGeom prst="rect">
            <a:avLst/>
          </a:prstGeom>
          <a:noFill/>
          <a:ln/>
        </p:spPr>
        <p:txBody>
          <a:bodyPr wrap="none" lIns="0" tIns="0" rIns="0" bIns="0" rtlCol="0" anchor="t"/>
          <a:lstStyle/>
          <a:p>
            <a:pPr algn="l" indent="0" marL="0">
              <a:lnSpc>
                <a:spcPts val="2150"/>
              </a:lnSpc>
              <a:buNone/>
            </a:pPr>
            <a:r>
              <a:rPr lang="en-US" sz="1350" b="1" dirty="0">
                <a:solidFill>
                  <a:srgbClr val="2C2926"/>
                </a:solidFill>
                <a:latin typeface="Inter" pitchFamily="34" charset="0"/>
                <a:ea typeface="Inter" pitchFamily="34" charset="-122"/>
                <a:cs typeface="Inter" pitchFamily="34" charset="-120"/>
              </a:rPr>
              <a:t>$99/month</a:t>
            </a:r>
            <a:endParaRPr lang="en-US" sz="1350" dirty="0"/>
          </a:p>
        </p:txBody>
      </p:sp>
      <p:sp>
        <p:nvSpPr>
          <p:cNvPr id="15" name="Text 13"/>
          <p:cNvSpPr/>
          <p:nvPr/>
        </p:nvSpPr>
        <p:spPr>
          <a:xfrm>
            <a:off x="880467" y="6617494"/>
            <a:ext cx="3930491" cy="837605"/>
          </a:xfrm>
          <a:prstGeom prst="rect">
            <a:avLst/>
          </a:prstGeom>
          <a:noFill/>
          <a:ln/>
        </p:spPr>
        <p:txBody>
          <a:bodyPr wrap="square" lIns="0" tIns="0" rIns="0" bIns="0" rtlCol="0" anchor="t"/>
          <a:lstStyle/>
          <a:p>
            <a:pPr algn="l" indent="0" marL="0">
              <a:lnSpc>
                <a:spcPts val="2150"/>
              </a:lnSpc>
              <a:buNone/>
            </a:pPr>
            <a:r>
              <a:rPr lang="en-US" sz="1350" dirty="0">
                <a:solidFill>
                  <a:srgbClr val="2C2926"/>
                </a:solidFill>
                <a:latin typeface="Inter" pitchFamily="34" charset="0"/>
                <a:ea typeface="Inter" pitchFamily="34" charset="-122"/>
                <a:cs typeface="Inter" pitchFamily="34" charset="-120"/>
              </a:rPr>
              <a:t>Up to 1 million queries for weather pattern analysis, climate trend forecasting, and regional environmental predictions</a:t>
            </a:r>
            <a:endParaRPr lang="en-US" sz="1350" dirty="0"/>
          </a:p>
        </p:txBody>
      </p:sp>
      <p:sp>
        <p:nvSpPr>
          <p:cNvPr id="16" name="Shape 14"/>
          <p:cNvSpPr/>
          <p:nvPr/>
        </p:nvSpPr>
        <p:spPr>
          <a:xfrm>
            <a:off x="5167670" y="5674042"/>
            <a:ext cx="4294942" cy="1963222"/>
          </a:xfrm>
          <a:prstGeom prst="roundRect">
            <a:avLst>
              <a:gd name="adj" fmla="val 3735"/>
            </a:avLst>
          </a:prstGeom>
          <a:solidFill>
            <a:srgbClr val="FFFFFF"/>
          </a:solidFill>
          <a:ln w="7620">
            <a:solidFill>
              <a:srgbClr val="F8ECD3"/>
            </a:solidFill>
            <a:prstDash val="solid"/>
          </a:ln>
        </p:spPr>
      </p:sp>
      <p:sp>
        <p:nvSpPr>
          <p:cNvPr id="17" name="Text 15"/>
          <p:cNvSpPr/>
          <p:nvPr/>
        </p:nvSpPr>
        <p:spPr>
          <a:xfrm>
            <a:off x="5349835" y="5856208"/>
            <a:ext cx="2972872" cy="272772"/>
          </a:xfrm>
          <a:prstGeom prst="rect">
            <a:avLst/>
          </a:prstGeom>
          <a:noFill/>
          <a:ln/>
        </p:spPr>
        <p:txBody>
          <a:bodyPr wrap="none" lIns="0" tIns="0" rIns="0" bIns="0" rtlCol="0" anchor="t"/>
          <a:lstStyle/>
          <a:p>
            <a:pPr algn="l" indent="0" marL="0">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RAYA Resource Forecast API</a:t>
            </a:r>
            <a:endParaRPr lang="en-US" sz="1700" dirty="0"/>
          </a:p>
        </p:txBody>
      </p:sp>
      <p:sp>
        <p:nvSpPr>
          <p:cNvPr id="18" name="Text 16"/>
          <p:cNvSpPr/>
          <p:nvPr/>
        </p:nvSpPr>
        <p:spPr>
          <a:xfrm>
            <a:off x="5349835" y="6233636"/>
            <a:ext cx="3930610" cy="279202"/>
          </a:xfrm>
          <a:prstGeom prst="rect">
            <a:avLst/>
          </a:prstGeom>
          <a:noFill/>
          <a:ln/>
        </p:spPr>
        <p:txBody>
          <a:bodyPr wrap="none" lIns="0" tIns="0" rIns="0" bIns="0" rtlCol="0" anchor="t"/>
          <a:lstStyle/>
          <a:p>
            <a:pPr algn="l" indent="0" marL="0">
              <a:lnSpc>
                <a:spcPts val="2150"/>
              </a:lnSpc>
              <a:buNone/>
            </a:pPr>
            <a:r>
              <a:rPr lang="en-US" sz="1350" b="1" dirty="0">
                <a:solidFill>
                  <a:srgbClr val="2C2926"/>
                </a:solidFill>
                <a:latin typeface="Inter" pitchFamily="34" charset="0"/>
                <a:ea typeface="Inter" pitchFamily="34" charset="-122"/>
                <a:cs typeface="Inter" pitchFamily="34" charset="-120"/>
              </a:rPr>
              <a:t>Subscription-based</a:t>
            </a:r>
            <a:endParaRPr lang="en-US" sz="1350" dirty="0"/>
          </a:p>
        </p:txBody>
      </p:sp>
      <p:sp>
        <p:nvSpPr>
          <p:cNvPr id="19" name="Text 17"/>
          <p:cNvSpPr/>
          <p:nvPr/>
        </p:nvSpPr>
        <p:spPr>
          <a:xfrm>
            <a:off x="5349835" y="6617494"/>
            <a:ext cx="3930610" cy="837605"/>
          </a:xfrm>
          <a:prstGeom prst="rect">
            <a:avLst/>
          </a:prstGeom>
          <a:noFill/>
          <a:ln/>
        </p:spPr>
        <p:txBody>
          <a:bodyPr wrap="square" lIns="0" tIns="0" rIns="0" bIns="0" rtlCol="0" anchor="t"/>
          <a:lstStyle/>
          <a:p>
            <a:pPr algn="l" indent="0" marL="0">
              <a:lnSpc>
                <a:spcPts val="2150"/>
              </a:lnSpc>
              <a:buNone/>
            </a:pPr>
            <a:r>
              <a:rPr lang="en-US" sz="1350" dirty="0">
                <a:solidFill>
                  <a:srgbClr val="2C2926"/>
                </a:solidFill>
                <a:latin typeface="Inter" pitchFamily="34" charset="0"/>
                <a:ea typeface="Inter" pitchFamily="34" charset="-122"/>
                <a:cs typeface="Inter" pitchFamily="34" charset="-120"/>
              </a:rPr>
              <a:t>Tailored for environmental analytics platforms requiring water, energy, and natural resource prediction capabilities</a:t>
            </a:r>
            <a:endParaRPr lang="en-US" sz="1350" dirty="0"/>
          </a:p>
        </p:txBody>
      </p:sp>
      <p:sp>
        <p:nvSpPr>
          <p:cNvPr id="20" name="Shape 18"/>
          <p:cNvSpPr/>
          <p:nvPr/>
        </p:nvSpPr>
        <p:spPr>
          <a:xfrm>
            <a:off x="9637157" y="5674042"/>
            <a:ext cx="4294823" cy="1963222"/>
          </a:xfrm>
          <a:prstGeom prst="roundRect">
            <a:avLst>
              <a:gd name="adj" fmla="val 3735"/>
            </a:avLst>
          </a:prstGeom>
          <a:solidFill>
            <a:srgbClr val="FFFFFF"/>
          </a:solidFill>
          <a:ln w="7620">
            <a:solidFill>
              <a:srgbClr val="F8ECD3"/>
            </a:solidFill>
            <a:prstDash val="solid"/>
          </a:ln>
        </p:spPr>
      </p:sp>
      <p:sp>
        <p:nvSpPr>
          <p:cNvPr id="21" name="Text 19"/>
          <p:cNvSpPr/>
          <p:nvPr/>
        </p:nvSpPr>
        <p:spPr>
          <a:xfrm>
            <a:off x="9819323" y="5856208"/>
            <a:ext cx="2182178" cy="272772"/>
          </a:xfrm>
          <a:prstGeom prst="rect">
            <a:avLst/>
          </a:prstGeom>
          <a:noFill/>
          <a:ln/>
        </p:spPr>
        <p:txBody>
          <a:bodyPr wrap="none" lIns="0" tIns="0" rIns="0" bIns="0" rtlCol="0" anchor="t"/>
          <a:lstStyle/>
          <a:p>
            <a:pPr algn="l" indent="0" marL="0">
              <a:lnSpc>
                <a:spcPts val="2100"/>
              </a:lnSpc>
              <a:buNone/>
            </a:pPr>
            <a:r>
              <a:rPr lang="en-US" sz="1700" dirty="0">
                <a:solidFill>
                  <a:srgbClr val="2C2926"/>
                </a:solidFill>
                <a:latin typeface="Bricolage Grotesque Semi Bold" pitchFamily="34" charset="0"/>
                <a:ea typeface="Bricolage Grotesque Semi Bold" pitchFamily="34" charset="-122"/>
                <a:cs typeface="Bricolage Grotesque Semi Bold" pitchFamily="34" charset="-120"/>
              </a:rPr>
              <a:t>Activation Timeline</a:t>
            </a:r>
            <a:endParaRPr lang="en-US" sz="1700" dirty="0"/>
          </a:p>
        </p:txBody>
      </p:sp>
      <p:sp>
        <p:nvSpPr>
          <p:cNvPr id="22" name="Text 20"/>
          <p:cNvSpPr/>
          <p:nvPr/>
        </p:nvSpPr>
        <p:spPr>
          <a:xfrm>
            <a:off x="9819323" y="6233636"/>
            <a:ext cx="3930491" cy="279202"/>
          </a:xfrm>
          <a:prstGeom prst="rect">
            <a:avLst/>
          </a:prstGeom>
          <a:noFill/>
          <a:ln/>
        </p:spPr>
        <p:txBody>
          <a:bodyPr wrap="none" lIns="0" tIns="0" rIns="0" bIns="0" rtlCol="0" anchor="t"/>
          <a:lstStyle/>
          <a:p>
            <a:pPr algn="l" indent="0" marL="0">
              <a:lnSpc>
                <a:spcPts val="2150"/>
              </a:lnSpc>
              <a:buNone/>
            </a:pPr>
            <a:r>
              <a:rPr lang="en-US" sz="1350" b="1" dirty="0">
                <a:solidFill>
                  <a:srgbClr val="2C2926"/>
                </a:solidFill>
                <a:latin typeface="Inter" pitchFamily="34" charset="0"/>
                <a:ea typeface="Inter" pitchFamily="34" charset="-122"/>
                <a:cs typeface="Inter" pitchFamily="34" charset="-120"/>
              </a:rPr>
              <a:t>Phase 8 → 9</a:t>
            </a:r>
            <a:endParaRPr lang="en-US" sz="1350" dirty="0"/>
          </a:p>
        </p:txBody>
      </p:sp>
      <p:sp>
        <p:nvSpPr>
          <p:cNvPr id="23" name="Text 21"/>
          <p:cNvSpPr/>
          <p:nvPr/>
        </p:nvSpPr>
        <p:spPr>
          <a:xfrm>
            <a:off x="9819323" y="6617494"/>
            <a:ext cx="3930491" cy="837605"/>
          </a:xfrm>
          <a:prstGeom prst="rect">
            <a:avLst/>
          </a:prstGeom>
          <a:noFill/>
          <a:ln/>
        </p:spPr>
        <p:txBody>
          <a:bodyPr wrap="square" lIns="0" tIns="0" rIns="0" bIns="0" rtlCol="0" anchor="t"/>
          <a:lstStyle/>
          <a:p>
            <a:pPr algn="l" indent="0" marL="0">
              <a:lnSpc>
                <a:spcPts val="2150"/>
              </a:lnSpc>
              <a:buNone/>
            </a:pPr>
            <a:r>
              <a:rPr lang="en-US" sz="1350" dirty="0">
                <a:solidFill>
                  <a:srgbClr val="2C2926"/>
                </a:solidFill>
                <a:latin typeface="Inter" pitchFamily="34" charset="0"/>
                <a:ea typeface="Inter" pitchFamily="34" charset="-122"/>
                <a:cs typeface="Inter" pitchFamily="34" charset="-120"/>
              </a:rPr>
              <a:t>As RAYA OS and the self-learning core stabilize, APIs open to external developers with comprehensive documentation</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9722" y="559356"/>
            <a:ext cx="8126373" cy="491966"/>
          </a:xfrm>
          <a:prstGeom prst="rect">
            <a:avLst/>
          </a:prstGeom>
          <a:noFill/>
          <a:ln/>
        </p:spPr>
        <p:txBody>
          <a:bodyPr wrap="none" lIns="0" tIns="0" rIns="0" bIns="0" rtlCol="0" anchor="t"/>
          <a:lstStyle/>
          <a:p>
            <a:pPr algn="l" indent="0" marL="0">
              <a:lnSpc>
                <a:spcPts val="3850"/>
              </a:lnSpc>
              <a:buNone/>
            </a:pPr>
            <a:r>
              <a:rPr lang="en-US" sz="30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3850"/>
              </a:lnSpc>
              <a:buNone/>
            </a:pPr>
            <a:r>
              <a:rPr lang="en-US" sz="3050" dirty="0">
                <a:solidFill>
                  <a:srgbClr val="2C2926"/>
                </a:solidFill>
                <a:latin typeface="Bricolage Grotesque Semi Bold" pitchFamily="34" charset="0"/>
                <a:ea typeface="Bricolage Grotesque Semi Bold" pitchFamily="34" charset="-122"/>
                <a:cs typeface="Bricolage Grotesque Semi Bold" pitchFamily="34" charset="-120"/>
              </a:rPr>
              <a:t> 2. RAYA Analytics &amp; Simulation Platform</a:t>
            </a:r>
            <a:endParaRPr lang="en-US" sz="3050" dirty="0"/>
          </a:p>
        </p:txBody>
      </p:sp>
      <p:sp>
        <p:nvSpPr>
          <p:cNvPr id="3" name="Text 1"/>
          <p:cNvSpPr/>
          <p:nvPr/>
        </p:nvSpPr>
        <p:spPr>
          <a:xfrm>
            <a:off x="629722" y="1114187"/>
            <a:ext cx="4978122" cy="245983"/>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Enterprise SaaS Model for Sustainability Intelligence</a:t>
            </a:r>
            <a:endParaRPr lang="en-US" sz="1500" dirty="0"/>
          </a:p>
        </p:txBody>
      </p:sp>
      <p:sp>
        <p:nvSpPr>
          <p:cNvPr id="4" name="Text 2"/>
          <p:cNvSpPr/>
          <p:nvPr/>
        </p:nvSpPr>
        <p:spPr>
          <a:xfrm>
            <a:off x="629722" y="1596271"/>
            <a:ext cx="13370957" cy="755452"/>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The RAYA Analytics &amp; Simulation Platform represents a comprehensive Software-as-a-Service solution that empowers cities, corporations, and NGOs to make data-driven decisions about their environmental impact and resource management. This web-based dashboard transforms complex environmental data into intuitive visualizations and actionable insights, making sophisticated sustainability analysis accessible to decision-makers without requiring deep technical expertise.</a:t>
            </a:r>
            <a:endParaRPr lang="en-US" sz="1200" dirty="0"/>
          </a:p>
        </p:txBody>
      </p:sp>
      <p:sp>
        <p:nvSpPr>
          <p:cNvPr id="5" name="Text 3"/>
          <p:cNvSpPr/>
          <p:nvPr/>
        </p:nvSpPr>
        <p:spPr>
          <a:xfrm>
            <a:off x="629722" y="2528768"/>
            <a:ext cx="13370957" cy="755452"/>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Users can run sophisticated simulations that model various scenarios—from evaluating the impact of new renewable energy installations to predicting water resource availability under different climate conditions. The platform's strength lies in its ability to integrate multiple data sources, apply RAYA's advanced AI models, and present results in formats that facilitate strategic planning and policy development.</a:t>
            </a:r>
            <a:endParaRPr lang="en-US" sz="1200" dirty="0"/>
          </a:p>
        </p:txBody>
      </p:sp>
      <p:sp>
        <p:nvSpPr>
          <p:cNvPr id="6" name="Shape 4"/>
          <p:cNvSpPr/>
          <p:nvPr/>
        </p:nvSpPr>
        <p:spPr>
          <a:xfrm>
            <a:off x="629722" y="3461266"/>
            <a:ext cx="4351973" cy="2180392"/>
          </a:xfrm>
          <a:prstGeom prst="roundRect">
            <a:avLst>
              <a:gd name="adj" fmla="val 3033"/>
            </a:avLst>
          </a:prstGeom>
          <a:solidFill>
            <a:srgbClr val="FFFFFF">
              <a:alpha val="95000"/>
            </a:srgbClr>
          </a:solidFill>
          <a:ln w="22860">
            <a:solidFill>
              <a:srgbClr val="F8ECD3"/>
            </a:solidFill>
            <a:prstDash val="solid"/>
          </a:ln>
        </p:spPr>
      </p:sp>
      <p:sp>
        <p:nvSpPr>
          <p:cNvPr id="7" name="Shape 5"/>
          <p:cNvSpPr/>
          <p:nvPr/>
        </p:nvSpPr>
        <p:spPr>
          <a:xfrm>
            <a:off x="652582" y="3484126"/>
            <a:ext cx="4306253" cy="472202"/>
          </a:xfrm>
          <a:prstGeom prst="roundRect">
            <a:avLst>
              <a:gd name="adj" fmla="val 8193"/>
            </a:avLst>
          </a:prstGeom>
          <a:solidFill>
            <a:srgbClr val="FFFFFF"/>
          </a:solidFill>
          <a:ln/>
        </p:spPr>
      </p:sp>
      <p:pic>
        <p:nvPicPr>
          <p:cNvPr id="8"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687598" y="3598307"/>
            <a:ext cx="236101" cy="236101"/>
          </a:xfrm>
          <a:prstGeom prst="rect">
            <a:avLst/>
          </a:prstGeom>
        </p:spPr>
      </p:pic>
      <p:sp>
        <p:nvSpPr>
          <p:cNvPr id="9" name="Text 6"/>
          <p:cNvSpPr/>
          <p:nvPr/>
        </p:nvSpPr>
        <p:spPr>
          <a:xfrm>
            <a:off x="809982" y="4113728"/>
            <a:ext cx="2288143" cy="245983"/>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Energy System Analysis</a:t>
            </a:r>
            <a:endParaRPr lang="en-US" sz="1500" dirty="0"/>
          </a:p>
        </p:txBody>
      </p:sp>
      <p:sp>
        <p:nvSpPr>
          <p:cNvPr id="10" name="Text 7"/>
          <p:cNvSpPr/>
          <p:nvPr/>
        </p:nvSpPr>
        <p:spPr>
          <a:xfrm>
            <a:off x="809982" y="4454128"/>
            <a:ext cx="3991451" cy="1007269"/>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Model energy demand versus renewable generation capacity, optimize grid management, identify renewable integration opportunities, and forecast consumption patterns with seasonal accuracy</a:t>
            </a:r>
            <a:endParaRPr lang="en-US" sz="1200" dirty="0"/>
          </a:p>
        </p:txBody>
      </p:sp>
      <p:sp>
        <p:nvSpPr>
          <p:cNvPr id="11" name="Shape 8"/>
          <p:cNvSpPr/>
          <p:nvPr/>
        </p:nvSpPr>
        <p:spPr>
          <a:xfrm>
            <a:off x="5139095" y="3461266"/>
            <a:ext cx="4352092" cy="2180392"/>
          </a:xfrm>
          <a:prstGeom prst="roundRect">
            <a:avLst>
              <a:gd name="adj" fmla="val 3033"/>
            </a:avLst>
          </a:prstGeom>
          <a:solidFill>
            <a:srgbClr val="FFFFFF">
              <a:alpha val="95000"/>
            </a:srgbClr>
          </a:solidFill>
          <a:ln w="22860">
            <a:solidFill>
              <a:srgbClr val="F8ECD3"/>
            </a:solidFill>
            <a:prstDash val="solid"/>
          </a:ln>
        </p:spPr>
      </p:sp>
      <p:sp>
        <p:nvSpPr>
          <p:cNvPr id="12" name="Shape 9"/>
          <p:cNvSpPr/>
          <p:nvPr/>
        </p:nvSpPr>
        <p:spPr>
          <a:xfrm>
            <a:off x="5161955" y="3484126"/>
            <a:ext cx="4306372" cy="472202"/>
          </a:xfrm>
          <a:prstGeom prst="roundRect">
            <a:avLst>
              <a:gd name="adj" fmla="val 8193"/>
            </a:avLst>
          </a:prstGeom>
          <a:solidFill>
            <a:srgbClr val="FFFFFF"/>
          </a:solidFill>
          <a:ln/>
        </p:spPr>
      </p:sp>
      <p:pic>
        <p:nvPicPr>
          <p:cNvPr id="13"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97090" y="3598307"/>
            <a:ext cx="236101" cy="236101"/>
          </a:xfrm>
          <a:prstGeom prst="rect">
            <a:avLst/>
          </a:prstGeom>
        </p:spPr>
      </p:pic>
      <p:sp>
        <p:nvSpPr>
          <p:cNvPr id="14" name="Text 10"/>
          <p:cNvSpPr/>
          <p:nvPr/>
        </p:nvSpPr>
        <p:spPr>
          <a:xfrm>
            <a:off x="5319355" y="4113728"/>
            <a:ext cx="2319576" cy="245983"/>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Water Resource Balance</a:t>
            </a:r>
            <a:endParaRPr lang="en-US" sz="1500" dirty="0"/>
          </a:p>
        </p:txBody>
      </p:sp>
      <p:sp>
        <p:nvSpPr>
          <p:cNvPr id="15" name="Text 11"/>
          <p:cNvSpPr/>
          <p:nvPr/>
        </p:nvSpPr>
        <p:spPr>
          <a:xfrm>
            <a:off x="5319355" y="4454128"/>
            <a:ext cx="3991570" cy="1007269"/>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Analyze watershed dynamics, predict drought conditions, optimize distribution networks, and evaluate conservation strategy effectiveness across regional systems</a:t>
            </a:r>
            <a:endParaRPr lang="en-US" sz="1200" dirty="0"/>
          </a:p>
        </p:txBody>
      </p:sp>
      <p:sp>
        <p:nvSpPr>
          <p:cNvPr id="16" name="Shape 12"/>
          <p:cNvSpPr/>
          <p:nvPr/>
        </p:nvSpPr>
        <p:spPr>
          <a:xfrm>
            <a:off x="9648587" y="3461266"/>
            <a:ext cx="4351973" cy="2180392"/>
          </a:xfrm>
          <a:prstGeom prst="roundRect">
            <a:avLst>
              <a:gd name="adj" fmla="val 3033"/>
            </a:avLst>
          </a:prstGeom>
          <a:solidFill>
            <a:srgbClr val="FFFFFF">
              <a:alpha val="95000"/>
            </a:srgbClr>
          </a:solidFill>
          <a:ln w="22860">
            <a:solidFill>
              <a:srgbClr val="F8ECD3"/>
            </a:solidFill>
            <a:prstDash val="solid"/>
          </a:ln>
        </p:spPr>
      </p:sp>
      <p:sp>
        <p:nvSpPr>
          <p:cNvPr id="17" name="Shape 13"/>
          <p:cNvSpPr/>
          <p:nvPr/>
        </p:nvSpPr>
        <p:spPr>
          <a:xfrm>
            <a:off x="9671447" y="3484126"/>
            <a:ext cx="4306253" cy="472202"/>
          </a:xfrm>
          <a:prstGeom prst="roundRect">
            <a:avLst>
              <a:gd name="adj" fmla="val 8193"/>
            </a:avLst>
          </a:prstGeom>
          <a:solidFill>
            <a:srgbClr val="FFFFFF"/>
          </a:solidFill>
          <a:ln/>
        </p:spPr>
      </p:sp>
      <p:pic>
        <p:nvPicPr>
          <p:cNvPr id="18"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06463" y="3598307"/>
            <a:ext cx="236101" cy="236101"/>
          </a:xfrm>
          <a:prstGeom prst="rect">
            <a:avLst/>
          </a:prstGeom>
        </p:spPr>
      </p:pic>
      <p:sp>
        <p:nvSpPr>
          <p:cNvPr id="19" name="Text 14"/>
          <p:cNvSpPr/>
          <p:nvPr/>
        </p:nvSpPr>
        <p:spPr>
          <a:xfrm>
            <a:off x="9828848" y="4113728"/>
            <a:ext cx="3741301" cy="245983"/>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Carbon Footprint &amp; Sustainability Index</a:t>
            </a:r>
            <a:endParaRPr lang="en-US" sz="1500" dirty="0"/>
          </a:p>
        </p:txBody>
      </p:sp>
      <p:sp>
        <p:nvSpPr>
          <p:cNvPr id="20" name="Text 15"/>
          <p:cNvSpPr/>
          <p:nvPr/>
        </p:nvSpPr>
        <p:spPr>
          <a:xfrm>
            <a:off x="9828848" y="4454128"/>
            <a:ext cx="3991451" cy="1007269"/>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Calculate comprehensive carbon metrics, track progress toward net-zero goals, benchmark against industry standards, and generate ESG compliance reports</a:t>
            </a:r>
            <a:endParaRPr lang="en-US" sz="1200" dirty="0"/>
          </a:p>
        </p:txBody>
      </p:sp>
      <p:sp>
        <p:nvSpPr>
          <p:cNvPr id="21" name="Text 16"/>
          <p:cNvSpPr/>
          <p:nvPr/>
        </p:nvSpPr>
        <p:spPr>
          <a:xfrm>
            <a:off x="629722" y="5976104"/>
            <a:ext cx="1967865" cy="245983"/>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RAYA Pro</a:t>
            </a:r>
            <a:endParaRPr lang="en-US" sz="1500" dirty="0"/>
          </a:p>
        </p:txBody>
      </p:sp>
      <p:sp>
        <p:nvSpPr>
          <p:cNvPr id="22" name="Text 17"/>
          <p:cNvSpPr/>
          <p:nvPr/>
        </p:nvSpPr>
        <p:spPr>
          <a:xfrm>
            <a:off x="629722" y="6379488"/>
            <a:ext cx="6493431" cy="251817"/>
          </a:xfrm>
          <a:prstGeom prst="rect">
            <a:avLst/>
          </a:prstGeom>
          <a:noFill/>
          <a:ln/>
        </p:spPr>
        <p:txBody>
          <a:bodyPr wrap="none" lIns="0" tIns="0" rIns="0" bIns="0" rtlCol="0" anchor="t"/>
          <a:lstStyle/>
          <a:p>
            <a:pPr algn="l" indent="0" marL="0">
              <a:lnSpc>
                <a:spcPts val="1950"/>
              </a:lnSpc>
              <a:buNone/>
            </a:pPr>
            <a:r>
              <a:rPr lang="en-US" sz="1200" b="1" dirty="0">
                <a:solidFill>
                  <a:srgbClr val="2C2926"/>
                </a:solidFill>
                <a:latin typeface="Inter" pitchFamily="34" charset="0"/>
                <a:ea typeface="Inter" pitchFamily="34" charset="-122"/>
                <a:cs typeface="Inter" pitchFamily="34" charset="-120"/>
              </a:rPr>
              <a:t>Corporate ESG Teams</a:t>
            </a:r>
            <a:endParaRPr lang="en-US" sz="1200" dirty="0"/>
          </a:p>
        </p:txBody>
      </p:sp>
      <p:sp>
        <p:nvSpPr>
          <p:cNvPr id="23" name="Text 18"/>
          <p:cNvSpPr/>
          <p:nvPr/>
        </p:nvSpPr>
        <p:spPr>
          <a:xfrm>
            <a:off x="629722" y="6772989"/>
            <a:ext cx="6493431" cy="755452"/>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Monthly and annual SaaS plans designed for companies committed to environmental, social, and governance excellence. Includes advanced reporting, API integrations, and priority support.</a:t>
            </a:r>
            <a:endParaRPr lang="en-US" sz="1200" dirty="0"/>
          </a:p>
        </p:txBody>
      </p:sp>
      <p:sp>
        <p:nvSpPr>
          <p:cNvPr id="24" name="Text 19"/>
          <p:cNvSpPr/>
          <p:nvPr/>
        </p:nvSpPr>
        <p:spPr>
          <a:xfrm>
            <a:off x="7514868" y="5976104"/>
            <a:ext cx="1967865" cy="245983"/>
          </a:xfrm>
          <a:prstGeom prst="rect">
            <a:avLst/>
          </a:prstGeom>
          <a:noFill/>
          <a:ln/>
        </p:spPr>
        <p:txBody>
          <a:bodyPr wrap="none" lIns="0" tIns="0" rIns="0" bIns="0" rtlCol="0" anchor="t"/>
          <a:lstStyle/>
          <a:p>
            <a:pPr algn="l" indent="0" marL="0">
              <a:lnSpc>
                <a:spcPts val="1900"/>
              </a:lnSpc>
              <a:buNone/>
            </a:pPr>
            <a:r>
              <a:rPr lang="en-US" sz="1500" dirty="0">
                <a:solidFill>
                  <a:srgbClr val="2C2926"/>
                </a:solidFill>
                <a:latin typeface="Bricolage Grotesque Semi Bold" pitchFamily="34" charset="0"/>
                <a:ea typeface="Bricolage Grotesque Semi Bold" pitchFamily="34" charset="-122"/>
                <a:cs typeface="Bricolage Grotesque Semi Bold" pitchFamily="34" charset="-120"/>
              </a:rPr>
              <a:t>RAYA Gov</a:t>
            </a:r>
            <a:endParaRPr lang="en-US" sz="1500" dirty="0"/>
          </a:p>
        </p:txBody>
      </p:sp>
      <p:sp>
        <p:nvSpPr>
          <p:cNvPr id="25" name="Text 20"/>
          <p:cNvSpPr/>
          <p:nvPr/>
        </p:nvSpPr>
        <p:spPr>
          <a:xfrm>
            <a:off x="7514868" y="6379488"/>
            <a:ext cx="6493431" cy="251817"/>
          </a:xfrm>
          <a:prstGeom prst="rect">
            <a:avLst/>
          </a:prstGeom>
          <a:noFill/>
          <a:ln/>
        </p:spPr>
        <p:txBody>
          <a:bodyPr wrap="none" lIns="0" tIns="0" rIns="0" bIns="0" rtlCol="0" anchor="t"/>
          <a:lstStyle/>
          <a:p>
            <a:pPr algn="l" indent="0" marL="0">
              <a:lnSpc>
                <a:spcPts val="1950"/>
              </a:lnSpc>
              <a:buNone/>
            </a:pPr>
            <a:r>
              <a:rPr lang="en-US" sz="1200" b="1" dirty="0">
                <a:solidFill>
                  <a:srgbClr val="2C2926"/>
                </a:solidFill>
                <a:latin typeface="Inter" pitchFamily="34" charset="0"/>
                <a:ea typeface="Inter" pitchFamily="34" charset="-122"/>
                <a:cs typeface="Inter" pitchFamily="34" charset="-120"/>
              </a:rPr>
              <a:t>Urban Planners &amp; Policy Makers</a:t>
            </a:r>
            <a:endParaRPr lang="en-US" sz="1200" dirty="0"/>
          </a:p>
        </p:txBody>
      </p:sp>
      <p:sp>
        <p:nvSpPr>
          <p:cNvPr id="26" name="Text 21"/>
          <p:cNvSpPr/>
          <p:nvPr/>
        </p:nvSpPr>
        <p:spPr>
          <a:xfrm>
            <a:off x="7514868" y="6772989"/>
            <a:ext cx="6493431" cy="755452"/>
          </a:xfrm>
          <a:prstGeom prst="rect">
            <a:avLst/>
          </a:prstGeom>
          <a:noFill/>
          <a:ln/>
        </p:spPr>
        <p:txBody>
          <a:bodyPr wrap="square" lIns="0" tIns="0" rIns="0" bIns="0" rtlCol="0" anchor="t"/>
          <a:lstStyle/>
          <a:p>
            <a:pPr algn="l" indent="0" marL="0">
              <a:lnSpc>
                <a:spcPts val="1950"/>
              </a:lnSpc>
              <a:buNone/>
            </a:pPr>
            <a:r>
              <a:rPr lang="en-US" sz="1200" dirty="0">
                <a:solidFill>
                  <a:srgbClr val="2C2926"/>
                </a:solidFill>
                <a:latin typeface="Inter" pitchFamily="34" charset="0"/>
                <a:ea typeface="Inter" pitchFamily="34" charset="-122"/>
                <a:cs typeface="Inter" pitchFamily="34" charset="-120"/>
              </a:rPr>
              <a:t>Custom dashboards tailored for government agencies and municipal planning departments, with specialized tools for public sector decision-making and citizen reporting.</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83989" y="332780"/>
            <a:ext cx="6047899" cy="385763"/>
          </a:xfrm>
          <a:prstGeom prst="rect">
            <a:avLst/>
          </a:prstGeom>
          <a:noFill/>
          <a:ln/>
        </p:spPr>
        <p:txBody>
          <a:bodyPr wrap="none" lIns="0" tIns="0" rIns="0" bIns="0" rtlCol="0" anchor="t"/>
          <a:lstStyle/>
          <a:p>
            <a:pPr algn="l" indent="0" marL="0">
              <a:lnSpc>
                <a:spcPts val="2950"/>
              </a:lnSpc>
              <a:buNone/>
            </a:pPr>
            <a:r>
              <a:rPr lang="en-US" sz="23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2950"/>
              </a:lnSpc>
              <a:buNone/>
            </a:pPr>
            <a:r>
              <a:rPr lang="en-US" sz="2350" dirty="0">
                <a:solidFill>
                  <a:srgbClr val="2C2926"/>
                </a:solidFill>
                <a:latin typeface="Bricolage Grotesque Semi Bold" pitchFamily="34" charset="0"/>
                <a:ea typeface="Bricolage Grotesque Semi Bold" pitchFamily="34" charset="-122"/>
                <a:cs typeface="Bricolage Grotesque Semi Bold" pitchFamily="34" charset="-120"/>
              </a:rPr>
              <a:t> 3. Consulting &amp; Research Partnerships</a:t>
            </a:r>
            <a:endParaRPr lang="en-US" sz="2350" dirty="0"/>
          </a:p>
        </p:txBody>
      </p:sp>
      <p:sp>
        <p:nvSpPr>
          <p:cNvPr id="3" name="Text 1"/>
          <p:cNvSpPr/>
          <p:nvPr/>
        </p:nvSpPr>
        <p:spPr>
          <a:xfrm>
            <a:off x="483989" y="766882"/>
            <a:ext cx="3685223" cy="189071"/>
          </a:xfrm>
          <a:prstGeom prst="rect">
            <a:avLst/>
          </a:prstGeom>
          <a:noFill/>
          <a:ln/>
        </p:spPr>
        <p:txBody>
          <a:bodyPr wrap="none" lIns="0" tIns="0" rIns="0" bIns="0" rtlCol="0" anchor="t"/>
          <a:lstStyle/>
          <a:p>
            <a:pPr algn="l" indent="0" marL="0">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Strategic Collaborations for Innovation and Impact</a:t>
            </a:r>
            <a:endParaRPr lang="en-US" sz="1150" dirty="0"/>
          </a:p>
        </p:txBody>
      </p:sp>
      <p:sp>
        <p:nvSpPr>
          <p:cNvPr id="4" name="Text 2"/>
          <p:cNvSpPr/>
          <p:nvPr/>
        </p:nvSpPr>
        <p:spPr>
          <a:xfrm>
            <a:off x="483989" y="1246227"/>
            <a:ext cx="8079343" cy="580430"/>
          </a:xfrm>
          <a:prstGeom prst="rect">
            <a:avLst/>
          </a:prstGeom>
          <a:noFill/>
          <a:ln/>
        </p:spPr>
        <p:txBody>
          <a:bodyPr wrap="square" lIns="0" tIns="0" rIns="0" bIns="0" rtlCol="0" anchor="t"/>
          <a:lstStyle/>
          <a:p>
            <a:pPr algn="l" indent="0" marL="0">
              <a:lnSpc>
                <a:spcPts val="1500"/>
              </a:lnSpc>
              <a:buNone/>
            </a:pPr>
            <a:r>
              <a:rPr lang="en-US" sz="950" dirty="0">
                <a:solidFill>
                  <a:srgbClr val="2C2926"/>
                </a:solidFill>
                <a:latin typeface="Inter" pitchFamily="34" charset="0"/>
                <a:ea typeface="Inter" pitchFamily="34" charset="-122"/>
                <a:cs typeface="Inter" pitchFamily="34" charset="-120"/>
              </a:rPr>
              <a:t>Research partnerships represent a critical revenue stream that simultaneously advances RAYA's capabilities while generating sustainable income. By collaborating with leading institutions, government programs, and private research laboratories, RAYA gains access to specialized datasets, domain expertise, and real-world problem sets that accelerate AI development while creating immediate commercial value.</a:t>
            </a:r>
            <a:endParaRPr lang="en-US" sz="950" dirty="0"/>
          </a:p>
        </p:txBody>
      </p:sp>
      <p:sp>
        <p:nvSpPr>
          <p:cNvPr id="5" name="Text 3"/>
          <p:cNvSpPr/>
          <p:nvPr/>
        </p:nvSpPr>
        <p:spPr>
          <a:xfrm>
            <a:off x="483989" y="1935480"/>
            <a:ext cx="8079343" cy="580430"/>
          </a:xfrm>
          <a:prstGeom prst="rect">
            <a:avLst/>
          </a:prstGeom>
          <a:noFill/>
          <a:ln/>
        </p:spPr>
        <p:txBody>
          <a:bodyPr wrap="square" lIns="0" tIns="0" rIns="0" bIns="0" rtlCol="0" anchor="t"/>
          <a:lstStyle/>
          <a:p>
            <a:pPr algn="l" indent="0" marL="0">
              <a:lnSpc>
                <a:spcPts val="1500"/>
              </a:lnSpc>
              <a:buNone/>
            </a:pPr>
            <a:r>
              <a:rPr lang="en-US" sz="950" dirty="0">
                <a:solidFill>
                  <a:srgbClr val="2C2926"/>
                </a:solidFill>
                <a:latin typeface="Inter" pitchFamily="34" charset="0"/>
                <a:ea typeface="Inter" pitchFamily="34" charset="-122"/>
                <a:cs typeface="Inter" pitchFamily="34" charset="-120"/>
              </a:rPr>
              <a:t>These partnerships take multiple forms, from joint research projects exploring novel applications of AI in climate science to pilot programs testing RAYA's capabilities in real-world scenarios. Each collaboration is structured to deliver measurable outcomes for partners while contributing to RAYA's knowledge base and algorithmic sophistication.</a:t>
            </a:r>
            <a:endParaRPr lang="en-US" sz="950" dirty="0"/>
          </a:p>
        </p:txBody>
      </p:sp>
      <p:sp>
        <p:nvSpPr>
          <p:cNvPr id="6" name="Text 4"/>
          <p:cNvSpPr/>
          <p:nvPr/>
        </p:nvSpPr>
        <p:spPr>
          <a:xfrm>
            <a:off x="483989" y="2624733"/>
            <a:ext cx="8079343" cy="580430"/>
          </a:xfrm>
          <a:prstGeom prst="rect">
            <a:avLst/>
          </a:prstGeom>
          <a:noFill/>
          <a:ln/>
        </p:spPr>
        <p:txBody>
          <a:bodyPr wrap="square" lIns="0" tIns="0" rIns="0" bIns="0" rtlCol="0" anchor="t"/>
          <a:lstStyle/>
          <a:p>
            <a:pPr algn="l" indent="0" marL="0">
              <a:lnSpc>
                <a:spcPts val="1500"/>
              </a:lnSpc>
              <a:buNone/>
            </a:pPr>
            <a:r>
              <a:rPr lang="en-US" sz="950" dirty="0">
                <a:solidFill>
                  <a:srgbClr val="2C2926"/>
                </a:solidFill>
                <a:latin typeface="Inter" pitchFamily="34" charset="0"/>
                <a:ea typeface="Inter" pitchFamily="34" charset="-122"/>
                <a:cs typeface="Inter" pitchFamily="34" charset="-120"/>
              </a:rPr>
              <a:t>The consulting model leverages RAYA's unique position at the intersection of artificial intelligence, sustainability science, and systems thinking. Organizations gain access not just to technology, but to the insights and methodologies that have been developed through RAYA's comprehensive research program.</a:t>
            </a:r>
            <a:endParaRPr lang="en-US" sz="950" dirty="0"/>
          </a:p>
        </p:txBody>
      </p:sp>
      <p:pic>
        <p:nvPicPr>
          <p:cNvPr id="7" name="Image 0" descr="preencoded.png">    </p:cNvPr>
          <p:cNvPicPr>
            <a:picLocks noChangeAspect="1"/>
          </p:cNvPicPr>
          <p:nvPr/>
        </p:nvPicPr>
        <p:blipFill>
          <a:blip r:embed="rId1"/>
          <a:stretch>
            <a:fillRect/>
          </a:stretch>
        </p:blipFill>
        <p:spPr>
          <a:xfrm>
            <a:off x="8866227" y="1273493"/>
            <a:ext cx="5287804" cy="5287804"/>
          </a:xfrm>
          <a:prstGeom prst="rect">
            <a:avLst/>
          </a:prstGeom>
        </p:spPr>
      </p:pic>
      <p:sp>
        <p:nvSpPr>
          <p:cNvPr id="8" name="Shape 5"/>
          <p:cNvSpPr/>
          <p:nvPr/>
        </p:nvSpPr>
        <p:spPr>
          <a:xfrm>
            <a:off x="483989" y="6833473"/>
            <a:ext cx="4473416" cy="1583174"/>
          </a:xfrm>
          <a:prstGeom prst="roundRect">
            <a:avLst>
              <a:gd name="adj" fmla="val 3211"/>
            </a:avLst>
          </a:prstGeom>
          <a:solidFill>
            <a:srgbClr val="FFFFFF"/>
          </a:solidFill>
          <a:ln w="7620">
            <a:solidFill>
              <a:srgbClr val="F8ECD3"/>
            </a:solidFill>
            <a:prstDash val="solid"/>
          </a:ln>
        </p:spPr>
      </p:sp>
      <p:pic>
        <p:nvPicPr>
          <p:cNvPr id="9" name="Image 1" descr="preencoded.png">    </p:cNvPr>
          <p:cNvPicPr>
            <a:picLocks noChangeAspect="1"/>
          </p:cNvPicPr>
          <p:nvPr/>
        </p:nvPicPr>
        <p:blipFill>
          <a:blip r:embed="rId2"/>
          <a:stretch>
            <a:fillRect/>
          </a:stretch>
        </p:blipFill>
        <p:spPr>
          <a:xfrm>
            <a:off x="612577" y="6962061"/>
            <a:ext cx="363022" cy="363022"/>
          </a:xfrm>
          <a:prstGeom prst="rect">
            <a:avLst/>
          </a:prstGeom>
        </p:spPr>
      </p:pic>
      <p:pic>
        <p:nvPicPr>
          <p:cNvPr id="10"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351" y="7061835"/>
            <a:ext cx="163354" cy="163354"/>
          </a:xfrm>
          <a:prstGeom prst="rect">
            <a:avLst/>
          </a:prstGeom>
        </p:spPr>
      </p:pic>
      <p:sp>
        <p:nvSpPr>
          <p:cNvPr id="11" name="Text 6"/>
          <p:cNvSpPr/>
          <p:nvPr/>
        </p:nvSpPr>
        <p:spPr>
          <a:xfrm>
            <a:off x="612577" y="7446050"/>
            <a:ext cx="1729621" cy="189071"/>
          </a:xfrm>
          <a:prstGeom prst="rect">
            <a:avLst/>
          </a:prstGeom>
          <a:noFill/>
          <a:ln/>
        </p:spPr>
        <p:txBody>
          <a:bodyPr wrap="none" lIns="0" tIns="0" rIns="0" bIns="0" rtlCol="0" anchor="t"/>
          <a:lstStyle/>
          <a:p>
            <a:pPr algn="l" indent="0" marL="0">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University Partnerships</a:t>
            </a:r>
            <a:endParaRPr lang="en-US" sz="1150" dirty="0"/>
          </a:p>
        </p:txBody>
      </p:sp>
      <p:sp>
        <p:nvSpPr>
          <p:cNvPr id="12" name="Text 7"/>
          <p:cNvSpPr/>
          <p:nvPr/>
        </p:nvSpPr>
        <p:spPr>
          <a:xfrm>
            <a:off x="612577" y="7707630"/>
            <a:ext cx="4216241" cy="386953"/>
          </a:xfrm>
          <a:prstGeom prst="rect">
            <a:avLst/>
          </a:prstGeom>
          <a:noFill/>
          <a:ln/>
        </p:spPr>
        <p:txBody>
          <a:bodyPr wrap="square" lIns="0" tIns="0" rIns="0" bIns="0" rtlCol="0" anchor="t"/>
          <a:lstStyle/>
          <a:p>
            <a:pPr algn="l" indent="0" marL="0">
              <a:lnSpc>
                <a:spcPts val="1500"/>
              </a:lnSpc>
              <a:buNone/>
            </a:pPr>
            <a:r>
              <a:rPr lang="en-US" sz="950" dirty="0">
                <a:solidFill>
                  <a:srgbClr val="2C2926"/>
                </a:solidFill>
                <a:latin typeface="Inter" pitchFamily="34" charset="0"/>
                <a:ea typeface="Inter" pitchFamily="34" charset="-122"/>
                <a:cs typeface="Inter" pitchFamily="34" charset="-120"/>
              </a:rPr>
              <a:t>Joint research initiatives, PhD collaborations, and academic publications that advance both theoretical understanding and practical applications</a:t>
            </a:r>
            <a:endParaRPr lang="en-US" sz="950" dirty="0"/>
          </a:p>
        </p:txBody>
      </p:sp>
      <p:sp>
        <p:nvSpPr>
          <p:cNvPr id="13" name="Shape 8"/>
          <p:cNvSpPr/>
          <p:nvPr/>
        </p:nvSpPr>
        <p:spPr>
          <a:xfrm>
            <a:off x="5078373" y="6833473"/>
            <a:ext cx="4473535" cy="1583174"/>
          </a:xfrm>
          <a:prstGeom prst="roundRect">
            <a:avLst>
              <a:gd name="adj" fmla="val 3211"/>
            </a:avLst>
          </a:prstGeom>
          <a:solidFill>
            <a:srgbClr val="FFFFFF"/>
          </a:solidFill>
          <a:ln w="7620">
            <a:solidFill>
              <a:srgbClr val="F8ECD3"/>
            </a:solidFill>
            <a:prstDash val="solid"/>
          </a:ln>
        </p:spPr>
      </p:sp>
      <p:pic>
        <p:nvPicPr>
          <p:cNvPr id="14" name="Image 3" descr="preencoded.png">    </p:cNvPr>
          <p:cNvPicPr>
            <a:picLocks noChangeAspect="1"/>
          </p:cNvPicPr>
          <p:nvPr/>
        </p:nvPicPr>
        <p:blipFill>
          <a:blip r:embed="rId5"/>
          <a:stretch>
            <a:fillRect/>
          </a:stretch>
        </p:blipFill>
        <p:spPr>
          <a:xfrm>
            <a:off x="5206960" y="6962061"/>
            <a:ext cx="363022" cy="363022"/>
          </a:xfrm>
          <a:prstGeom prst="rect">
            <a:avLst/>
          </a:prstGeom>
        </p:spPr>
      </p:pic>
      <p:pic>
        <p:nvPicPr>
          <p:cNvPr id="15" name="Image 4"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6735" y="7061835"/>
            <a:ext cx="163354" cy="163354"/>
          </a:xfrm>
          <a:prstGeom prst="rect">
            <a:avLst/>
          </a:prstGeom>
        </p:spPr>
      </p:pic>
      <p:sp>
        <p:nvSpPr>
          <p:cNvPr id="16" name="Text 9"/>
          <p:cNvSpPr/>
          <p:nvPr/>
        </p:nvSpPr>
        <p:spPr>
          <a:xfrm>
            <a:off x="5206960" y="7446050"/>
            <a:ext cx="2185154" cy="189071"/>
          </a:xfrm>
          <a:prstGeom prst="rect">
            <a:avLst/>
          </a:prstGeom>
          <a:noFill/>
          <a:ln/>
        </p:spPr>
        <p:txBody>
          <a:bodyPr wrap="none" lIns="0" tIns="0" rIns="0" bIns="0" rtlCol="0" anchor="t"/>
          <a:lstStyle/>
          <a:p>
            <a:pPr algn="l" indent="0" marL="0">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Government Climate Missions</a:t>
            </a:r>
            <a:endParaRPr lang="en-US" sz="1150" dirty="0"/>
          </a:p>
        </p:txBody>
      </p:sp>
      <p:sp>
        <p:nvSpPr>
          <p:cNvPr id="17" name="Text 10"/>
          <p:cNvSpPr/>
          <p:nvPr/>
        </p:nvSpPr>
        <p:spPr>
          <a:xfrm>
            <a:off x="5206960" y="7707630"/>
            <a:ext cx="4216360" cy="386953"/>
          </a:xfrm>
          <a:prstGeom prst="rect">
            <a:avLst/>
          </a:prstGeom>
          <a:noFill/>
          <a:ln/>
        </p:spPr>
        <p:txBody>
          <a:bodyPr wrap="square" lIns="0" tIns="0" rIns="0" bIns="0" rtlCol="0" anchor="t"/>
          <a:lstStyle/>
          <a:p>
            <a:pPr algn="l" indent="0" marL="0">
              <a:lnSpc>
                <a:spcPts val="1500"/>
              </a:lnSpc>
              <a:buNone/>
            </a:pPr>
            <a:r>
              <a:rPr lang="en-US" sz="950" dirty="0">
                <a:solidFill>
                  <a:srgbClr val="2C2926"/>
                </a:solidFill>
                <a:latin typeface="Inter" pitchFamily="34" charset="0"/>
                <a:ea typeface="Inter" pitchFamily="34" charset="-122"/>
                <a:cs typeface="Inter" pitchFamily="34" charset="-120"/>
              </a:rPr>
              <a:t>Supporting national and regional climate action plans with AI-powered analysis, simulation capabilities, and policy recommendation systems</a:t>
            </a:r>
            <a:endParaRPr lang="en-US" sz="950" dirty="0"/>
          </a:p>
        </p:txBody>
      </p:sp>
      <p:sp>
        <p:nvSpPr>
          <p:cNvPr id="18" name="Shape 11"/>
          <p:cNvSpPr/>
          <p:nvPr/>
        </p:nvSpPr>
        <p:spPr>
          <a:xfrm>
            <a:off x="9672876" y="6833473"/>
            <a:ext cx="4473416" cy="1583174"/>
          </a:xfrm>
          <a:prstGeom prst="roundRect">
            <a:avLst>
              <a:gd name="adj" fmla="val 3211"/>
            </a:avLst>
          </a:prstGeom>
          <a:solidFill>
            <a:srgbClr val="FFFFFF"/>
          </a:solidFill>
          <a:ln w="7620">
            <a:solidFill>
              <a:srgbClr val="F8ECD3"/>
            </a:solidFill>
            <a:prstDash val="solid"/>
          </a:ln>
        </p:spPr>
      </p:sp>
      <p:pic>
        <p:nvPicPr>
          <p:cNvPr id="19" name="Image 5" descr="preencoded.png">    </p:cNvPr>
          <p:cNvPicPr>
            <a:picLocks noChangeAspect="1"/>
          </p:cNvPicPr>
          <p:nvPr/>
        </p:nvPicPr>
        <p:blipFill>
          <a:blip r:embed="rId8"/>
          <a:stretch>
            <a:fillRect/>
          </a:stretch>
        </p:blipFill>
        <p:spPr>
          <a:xfrm>
            <a:off x="9801463" y="6962061"/>
            <a:ext cx="363022" cy="363022"/>
          </a:xfrm>
          <a:prstGeom prst="rect">
            <a:avLst/>
          </a:prstGeom>
        </p:spPr>
      </p:pic>
      <p:pic>
        <p:nvPicPr>
          <p:cNvPr id="20" name="Image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01238" y="7061835"/>
            <a:ext cx="163354" cy="163354"/>
          </a:xfrm>
          <a:prstGeom prst="rect">
            <a:avLst/>
          </a:prstGeom>
        </p:spPr>
      </p:pic>
      <p:sp>
        <p:nvSpPr>
          <p:cNvPr id="21" name="Text 12"/>
          <p:cNvSpPr/>
          <p:nvPr/>
        </p:nvSpPr>
        <p:spPr>
          <a:xfrm>
            <a:off x="9801463" y="7446050"/>
            <a:ext cx="1512689" cy="189071"/>
          </a:xfrm>
          <a:prstGeom prst="rect">
            <a:avLst/>
          </a:prstGeom>
          <a:noFill/>
          <a:ln/>
        </p:spPr>
        <p:txBody>
          <a:bodyPr wrap="none" lIns="0" tIns="0" rIns="0" bIns="0" rtlCol="0" anchor="t"/>
          <a:lstStyle/>
          <a:p>
            <a:pPr algn="l" indent="0" marL="0">
              <a:lnSpc>
                <a:spcPts val="1450"/>
              </a:lnSpc>
              <a:buNone/>
            </a:pPr>
            <a:r>
              <a:rPr lang="en-US" sz="1150" dirty="0">
                <a:solidFill>
                  <a:srgbClr val="2C2926"/>
                </a:solidFill>
                <a:latin typeface="Bricolage Grotesque Semi Bold" pitchFamily="34" charset="0"/>
                <a:ea typeface="Bricolage Grotesque Semi Bold" pitchFamily="34" charset="-122"/>
                <a:cs typeface="Bricolage Grotesque Semi Bold" pitchFamily="34" charset="-120"/>
              </a:rPr>
              <a:t>Private R&amp;D Labs</a:t>
            </a:r>
            <a:endParaRPr lang="en-US" sz="1150" dirty="0"/>
          </a:p>
        </p:txBody>
      </p:sp>
      <p:sp>
        <p:nvSpPr>
          <p:cNvPr id="22" name="Text 13"/>
          <p:cNvSpPr/>
          <p:nvPr/>
        </p:nvSpPr>
        <p:spPr>
          <a:xfrm>
            <a:off x="9801463" y="7707630"/>
            <a:ext cx="4216241" cy="580430"/>
          </a:xfrm>
          <a:prstGeom prst="rect">
            <a:avLst/>
          </a:prstGeom>
          <a:noFill/>
          <a:ln/>
        </p:spPr>
        <p:txBody>
          <a:bodyPr wrap="square" lIns="0" tIns="0" rIns="0" bIns="0" rtlCol="0" anchor="t"/>
          <a:lstStyle/>
          <a:p>
            <a:pPr algn="l" indent="0" marL="0">
              <a:lnSpc>
                <a:spcPts val="1500"/>
              </a:lnSpc>
              <a:buNone/>
            </a:pPr>
            <a:r>
              <a:rPr lang="en-US" sz="950" dirty="0">
                <a:solidFill>
                  <a:srgbClr val="2C2926"/>
                </a:solidFill>
                <a:latin typeface="Inter" pitchFamily="34" charset="0"/>
                <a:ea typeface="Inter" pitchFamily="34" charset="-122"/>
                <a:cs typeface="Inter" pitchFamily="34" charset="-120"/>
              </a:rPr>
              <a:t>Custom AI solutions for energy companies, transportation networks, and resource management firms seeking competitive advantages through innovation</a:t>
            </a:r>
            <a:endParaRPr lang="en-US" sz="950" dirty="0"/>
          </a:p>
        </p:txBody>
      </p:sp>
      <p:sp>
        <p:nvSpPr>
          <p:cNvPr id="23" name="Text 14"/>
          <p:cNvSpPr/>
          <p:nvPr/>
        </p:nvSpPr>
        <p:spPr>
          <a:xfrm>
            <a:off x="483989" y="8552736"/>
            <a:ext cx="13662422" cy="386953"/>
          </a:xfrm>
          <a:prstGeom prst="rect">
            <a:avLst/>
          </a:prstGeom>
          <a:noFill/>
          <a:ln/>
        </p:spPr>
        <p:txBody>
          <a:bodyPr wrap="square" lIns="0" tIns="0" rIns="0" bIns="0" rtlCol="0" anchor="t"/>
          <a:lstStyle/>
          <a:p>
            <a:pPr algn="l" indent="0" marL="0">
              <a:lnSpc>
                <a:spcPts val="1500"/>
              </a:lnSpc>
              <a:buNone/>
            </a:pPr>
            <a:r>
              <a:rPr lang="en-US" sz="950" b="1" dirty="0">
                <a:solidFill>
                  <a:srgbClr val="2C2926"/>
                </a:solidFill>
                <a:latin typeface="Inter" pitchFamily="34" charset="0"/>
                <a:ea typeface="Inter" pitchFamily="34" charset="-122"/>
                <a:cs typeface="Inter" pitchFamily="34" charset="-120"/>
              </a:rPr>
              <a:t>Revenue Structure:</a:t>
            </a:r>
            <a:pPr algn="l" indent="0" marL="0">
              <a:lnSpc>
                <a:spcPts val="1500"/>
              </a:lnSpc>
              <a:buNone/>
            </a:pPr>
            <a:r>
              <a:rPr lang="en-US" sz="950" dirty="0">
                <a:solidFill>
                  <a:srgbClr val="2C2926"/>
                </a:solidFill>
                <a:latin typeface="Inter" pitchFamily="34" charset="0"/>
                <a:ea typeface="Inter" pitchFamily="34" charset="-122"/>
                <a:cs typeface="Inter" pitchFamily="34" charset="-120"/>
              </a:rPr>
              <a:t> Paid collaborations generate immediate income through contracted deliverables, while grants from organizations like NASA, ISRO, and European Space Agency provide non-dilutive funding for long-term research initiatives. Pilot projects serve as proving grounds for new capabilities that can be productized into future offerings.</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61511" y="523875"/>
            <a:ext cx="7209234" cy="524470"/>
          </a:xfrm>
          <a:prstGeom prst="rect">
            <a:avLst/>
          </a:prstGeom>
          <a:noFill/>
          <a:ln/>
        </p:spPr>
        <p:txBody>
          <a:bodyPr wrap="none" lIns="0" tIns="0" rIns="0" bIns="0" rtlCol="0" anchor="t"/>
          <a:lstStyle/>
          <a:p>
            <a:pPr algn="l" indent="0" marL="0">
              <a:lnSpc>
                <a:spcPts val="4050"/>
              </a:lnSpc>
              <a:buNone/>
            </a:pPr>
            <a:r>
              <a:rPr lang="en-US" sz="32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4050"/>
              </a:lnSpc>
              <a:buNone/>
            </a:pPr>
            <a:r>
              <a:rPr lang="en-US" sz="3250" dirty="0">
                <a:solidFill>
                  <a:srgbClr val="2C2926"/>
                </a:solidFill>
                <a:latin typeface="Bricolage Grotesque Semi Bold" pitchFamily="34" charset="0"/>
                <a:ea typeface="Bricolage Grotesque Semi Bold" pitchFamily="34" charset="-122"/>
                <a:cs typeface="Bricolage Grotesque Semi Bold" pitchFamily="34" charset="-120"/>
              </a:rPr>
              <a:t> 4. RAYA Cloud / Data Marketplace</a:t>
            </a:r>
            <a:endParaRPr lang="en-US" sz="3250" dirty="0"/>
          </a:p>
        </p:txBody>
      </p:sp>
      <p:sp>
        <p:nvSpPr>
          <p:cNvPr id="3" name="Text 1"/>
          <p:cNvSpPr/>
          <p:nvPr/>
        </p:nvSpPr>
        <p:spPr>
          <a:xfrm>
            <a:off x="661511" y="1114425"/>
            <a:ext cx="2928461" cy="258366"/>
          </a:xfrm>
          <a:prstGeom prst="rect">
            <a:avLst/>
          </a:prstGeom>
          <a:noFill/>
          <a:ln/>
        </p:spPr>
        <p:txBody>
          <a:bodyPr wrap="none" lIns="0" tIns="0" rIns="0" bIns="0" rtlCol="0" anchor="t"/>
          <a:lstStyle/>
          <a:p>
            <a:pPr algn="l" indent="0" marL="0">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The AWS of Earth Intelligence</a:t>
            </a:r>
            <a:endParaRPr lang="en-US" sz="1600" dirty="0"/>
          </a:p>
        </p:txBody>
      </p:sp>
      <p:sp>
        <p:nvSpPr>
          <p:cNvPr id="4" name="Text 2"/>
          <p:cNvSpPr/>
          <p:nvPr/>
        </p:nvSpPr>
        <p:spPr>
          <a:xfrm>
            <a:off x="661511" y="1620798"/>
            <a:ext cx="13307378" cy="793671"/>
          </a:xfrm>
          <a:prstGeom prst="rect">
            <a:avLst/>
          </a:prstGeom>
          <a:noFill/>
          <a:ln/>
        </p:spPr>
        <p:txBody>
          <a:bodyPr wrap="square" lIns="0" tIns="0" rIns="0" bIns="0" rtlCol="0" anchor="t"/>
          <a:lstStyle/>
          <a:p>
            <a:pPr algn="l" indent="0" marL="0">
              <a:lnSpc>
                <a:spcPts val="2050"/>
              </a:lnSpc>
              <a:buNone/>
            </a:pPr>
            <a:r>
              <a:rPr lang="en-US" sz="1300" dirty="0">
                <a:solidFill>
                  <a:srgbClr val="2C2926"/>
                </a:solidFill>
                <a:latin typeface="Inter" pitchFamily="34" charset="0"/>
                <a:ea typeface="Inter" pitchFamily="34" charset="-122"/>
                <a:cs typeface="Inter" pitchFamily="34" charset="-120"/>
              </a:rPr>
              <a:t>The RAYA Cloud &amp; Data Marketplace creates an entirely new category of infrastructure—a specialized platform that combines the scalability of cloud computing with the specificity of sustainability and climate data. Think of it as "AWS meets Kaggle for Earth data," providing the computational infrastructure, data repositories, and analytical tools that researchers, companies, and developers need to build the next generation of environmental applications.</a:t>
            </a:r>
            <a:endParaRPr lang="en-US" sz="1300" dirty="0"/>
          </a:p>
        </p:txBody>
      </p:sp>
      <p:sp>
        <p:nvSpPr>
          <p:cNvPr id="5" name="Text 3"/>
          <p:cNvSpPr/>
          <p:nvPr/>
        </p:nvSpPr>
        <p:spPr>
          <a:xfrm>
            <a:off x="661511" y="2600444"/>
            <a:ext cx="13307378" cy="793671"/>
          </a:xfrm>
          <a:prstGeom prst="rect">
            <a:avLst/>
          </a:prstGeom>
          <a:noFill/>
          <a:ln/>
        </p:spPr>
        <p:txBody>
          <a:bodyPr wrap="square" lIns="0" tIns="0" rIns="0" bIns="0" rtlCol="0" anchor="t"/>
          <a:lstStyle/>
          <a:p>
            <a:pPr algn="l" indent="0" marL="0">
              <a:lnSpc>
                <a:spcPts val="2050"/>
              </a:lnSpc>
              <a:buNone/>
            </a:pPr>
            <a:r>
              <a:rPr lang="en-US" sz="1300" dirty="0">
                <a:solidFill>
                  <a:srgbClr val="2C2926"/>
                </a:solidFill>
                <a:latin typeface="Inter" pitchFamily="34" charset="0"/>
                <a:ea typeface="Inter" pitchFamily="34" charset="-122"/>
                <a:cs typeface="Inter" pitchFamily="34" charset="-120"/>
              </a:rPr>
              <a:t>This marketplace solves a critical problem in the sustainability space: data fragmentation. Currently, climate and environmental data exists in silos across government agencies, research institutions, and private companies, making it difficult and expensive to access comprehensive datasets. RAYA Cloud aggregates, standardizes, and provides unified access to diverse data sources while adding value through AI-enhanced analytics and preprocessing.</a:t>
            </a:r>
            <a:endParaRPr lang="en-US" sz="1300" dirty="0"/>
          </a:p>
        </p:txBody>
      </p:sp>
      <p:sp>
        <p:nvSpPr>
          <p:cNvPr id="6" name="Text 4"/>
          <p:cNvSpPr/>
          <p:nvPr/>
        </p:nvSpPr>
        <p:spPr>
          <a:xfrm>
            <a:off x="661511" y="3745468"/>
            <a:ext cx="2067401" cy="258366"/>
          </a:xfrm>
          <a:prstGeom prst="rect">
            <a:avLst/>
          </a:prstGeom>
          <a:noFill/>
          <a:ln/>
        </p:spPr>
        <p:txBody>
          <a:bodyPr wrap="none" lIns="0" tIns="0" rIns="0" bIns="0" rtlCol="0" anchor="t"/>
          <a:lstStyle/>
          <a:p>
            <a:pPr algn="l" indent="0" marL="0">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Data Exchange Hub</a:t>
            </a:r>
            <a:endParaRPr lang="en-US" sz="1600" dirty="0"/>
          </a:p>
        </p:txBody>
      </p:sp>
      <p:sp>
        <p:nvSpPr>
          <p:cNvPr id="7" name="Text 5"/>
          <p:cNvSpPr/>
          <p:nvPr/>
        </p:nvSpPr>
        <p:spPr>
          <a:xfrm>
            <a:off x="661511" y="4169212"/>
            <a:ext cx="6451997" cy="1058228"/>
          </a:xfrm>
          <a:prstGeom prst="rect">
            <a:avLst/>
          </a:prstGeom>
          <a:noFill/>
          <a:ln/>
        </p:spPr>
        <p:txBody>
          <a:bodyPr wrap="square" lIns="0" tIns="0" rIns="0" bIns="0" rtlCol="0" anchor="t"/>
          <a:lstStyle/>
          <a:p>
            <a:pPr algn="l" indent="0" marL="0">
              <a:lnSpc>
                <a:spcPts val="2050"/>
              </a:lnSpc>
              <a:buNone/>
            </a:pPr>
            <a:r>
              <a:rPr lang="en-US" sz="1300" dirty="0">
                <a:solidFill>
                  <a:srgbClr val="2C2926"/>
                </a:solidFill>
                <a:latin typeface="Inter" pitchFamily="34" charset="0"/>
                <a:ea typeface="Inter" pitchFamily="34" charset="-122"/>
                <a:cs typeface="Inter" pitchFamily="34" charset="-120"/>
              </a:rPr>
              <a:t>The marketplace hosts curated datasets covering climate patterns, renewable energy production, water resources, biodiversity metrics, urban environmental quality, and agricultural yields. Each dataset undergoes quality verification and is enriched with metadata to ensure usability and reliability.</a:t>
            </a:r>
            <a:endParaRPr lang="en-US" sz="1300" dirty="0"/>
          </a:p>
        </p:txBody>
      </p:sp>
      <p:sp>
        <p:nvSpPr>
          <p:cNvPr id="8" name="Text 6"/>
          <p:cNvSpPr/>
          <p:nvPr/>
        </p:nvSpPr>
        <p:spPr>
          <a:xfrm>
            <a:off x="7524512" y="3745468"/>
            <a:ext cx="2450187" cy="258366"/>
          </a:xfrm>
          <a:prstGeom prst="rect">
            <a:avLst/>
          </a:prstGeom>
          <a:noFill/>
          <a:ln/>
        </p:spPr>
        <p:txBody>
          <a:bodyPr wrap="none" lIns="0" tIns="0" rIns="0" bIns="0" rtlCol="0" anchor="t"/>
          <a:lstStyle/>
          <a:p>
            <a:pPr algn="l" indent="0" marL="0">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Premium Analytics Tools</a:t>
            </a:r>
            <a:endParaRPr lang="en-US" sz="1600" dirty="0"/>
          </a:p>
        </p:txBody>
      </p:sp>
      <p:sp>
        <p:nvSpPr>
          <p:cNvPr id="9" name="Text 7"/>
          <p:cNvSpPr/>
          <p:nvPr/>
        </p:nvSpPr>
        <p:spPr>
          <a:xfrm>
            <a:off x="7524512" y="4169212"/>
            <a:ext cx="6451997" cy="1058228"/>
          </a:xfrm>
          <a:prstGeom prst="rect">
            <a:avLst/>
          </a:prstGeom>
          <a:noFill/>
          <a:ln/>
        </p:spPr>
        <p:txBody>
          <a:bodyPr wrap="square" lIns="0" tIns="0" rIns="0" bIns="0" rtlCol="0" anchor="t"/>
          <a:lstStyle/>
          <a:p>
            <a:pPr algn="l" indent="0" marL="0">
              <a:lnSpc>
                <a:spcPts val="2050"/>
              </a:lnSpc>
              <a:buNone/>
            </a:pPr>
            <a:r>
              <a:rPr lang="en-US" sz="1300" dirty="0">
                <a:solidFill>
                  <a:srgbClr val="2C2926"/>
                </a:solidFill>
                <a:latin typeface="Inter" pitchFamily="34" charset="0"/>
                <a:ea typeface="Inter" pitchFamily="34" charset="-122"/>
                <a:cs typeface="Inter" pitchFamily="34" charset="-120"/>
              </a:rPr>
              <a:t>Beyond raw data, the platform offers sophisticated analysis capabilities including time-series forecasting, anomaly detection, spatial analysis, and multi-variate correlation studies—all optimized for environmental and sustainability applications.</a:t>
            </a:r>
            <a:endParaRPr lang="en-US" sz="1300" dirty="0"/>
          </a:p>
        </p:txBody>
      </p:sp>
      <p:pic>
        <p:nvPicPr>
          <p:cNvPr id="10" name="Image 0" descr="preencoded.png">    </p:cNvPr>
          <p:cNvPicPr>
            <a:picLocks noChangeAspect="1"/>
          </p:cNvPicPr>
          <p:nvPr/>
        </p:nvPicPr>
        <p:blipFill>
          <a:blip r:embed="rId1"/>
          <a:stretch>
            <a:fillRect/>
          </a:stretch>
        </p:blipFill>
        <p:spPr>
          <a:xfrm>
            <a:off x="661511" y="5562243"/>
            <a:ext cx="4435793" cy="661511"/>
          </a:xfrm>
          <a:prstGeom prst="rect">
            <a:avLst/>
          </a:prstGeom>
        </p:spPr>
      </p:pic>
      <p:sp>
        <p:nvSpPr>
          <p:cNvPr id="11" name="Text 8"/>
          <p:cNvSpPr/>
          <p:nvPr/>
        </p:nvSpPr>
        <p:spPr>
          <a:xfrm>
            <a:off x="826889" y="6389132"/>
            <a:ext cx="2067401" cy="258366"/>
          </a:xfrm>
          <a:prstGeom prst="rect">
            <a:avLst/>
          </a:prstGeom>
          <a:noFill/>
          <a:ln/>
        </p:spPr>
        <p:txBody>
          <a:bodyPr wrap="none" lIns="0" tIns="0" rIns="0" bIns="0" rtlCol="0" anchor="t"/>
          <a:lstStyle/>
          <a:p>
            <a:pPr algn="l" indent="0" marL="0">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Pay-Per-API Call</a:t>
            </a:r>
            <a:endParaRPr lang="en-US" sz="1600" dirty="0"/>
          </a:p>
        </p:txBody>
      </p:sp>
      <p:sp>
        <p:nvSpPr>
          <p:cNvPr id="12" name="Text 9"/>
          <p:cNvSpPr/>
          <p:nvPr/>
        </p:nvSpPr>
        <p:spPr>
          <a:xfrm>
            <a:off x="826889" y="6746677"/>
            <a:ext cx="4105037" cy="793671"/>
          </a:xfrm>
          <a:prstGeom prst="rect">
            <a:avLst/>
          </a:prstGeom>
          <a:noFill/>
          <a:ln/>
        </p:spPr>
        <p:txBody>
          <a:bodyPr wrap="square" lIns="0" tIns="0" rIns="0" bIns="0" rtlCol="0" anchor="t"/>
          <a:lstStyle/>
          <a:p>
            <a:pPr algn="l" indent="0" marL="0">
              <a:lnSpc>
                <a:spcPts val="2050"/>
              </a:lnSpc>
              <a:buNone/>
            </a:pPr>
            <a:r>
              <a:rPr lang="en-US" sz="1300" dirty="0">
                <a:solidFill>
                  <a:srgbClr val="2C2926"/>
                </a:solidFill>
                <a:latin typeface="Inter" pitchFamily="34" charset="0"/>
                <a:ea typeface="Inter" pitchFamily="34" charset="-122"/>
                <a:cs typeface="Inter" pitchFamily="34" charset="-120"/>
              </a:rPr>
              <a:t>Usage-based pricing for developers and startups testing ideas or building applications with variable demand patterns</a:t>
            </a:r>
            <a:endParaRPr lang="en-US" sz="1300" dirty="0"/>
          </a:p>
        </p:txBody>
      </p:sp>
      <p:pic>
        <p:nvPicPr>
          <p:cNvPr id="13" name="Image 1" descr="preencoded.png">    </p:cNvPr>
          <p:cNvPicPr>
            <a:picLocks noChangeAspect="1"/>
          </p:cNvPicPr>
          <p:nvPr/>
        </p:nvPicPr>
        <p:blipFill>
          <a:blip r:embed="rId2"/>
          <a:stretch>
            <a:fillRect/>
          </a:stretch>
        </p:blipFill>
        <p:spPr>
          <a:xfrm>
            <a:off x="5097304" y="5562243"/>
            <a:ext cx="4435793" cy="661511"/>
          </a:xfrm>
          <a:prstGeom prst="rect">
            <a:avLst/>
          </a:prstGeom>
        </p:spPr>
      </p:pic>
      <p:sp>
        <p:nvSpPr>
          <p:cNvPr id="14" name="Text 10"/>
          <p:cNvSpPr/>
          <p:nvPr/>
        </p:nvSpPr>
        <p:spPr>
          <a:xfrm>
            <a:off x="5262682" y="6389132"/>
            <a:ext cx="2067401" cy="258366"/>
          </a:xfrm>
          <a:prstGeom prst="rect">
            <a:avLst/>
          </a:prstGeom>
          <a:noFill/>
          <a:ln/>
        </p:spPr>
        <p:txBody>
          <a:bodyPr wrap="none" lIns="0" tIns="0" rIns="0" bIns="0" rtlCol="0" anchor="t"/>
          <a:lstStyle/>
          <a:p>
            <a:pPr algn="l" indent="0" marL="0">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Dataset Licensing</a:t>
            </a:r>
            <a:endParaRPr lang="en-US" sz="1600" dirty="0"/>
          </a:p>
        </p:txBody>
      </p:sp>
      <p:sp>
        <p:nvSpPr>
          <p:cNvPr id="15" name="Text 11"/>
          <p:cNvSpPr/>
          <p:nvPr/>
        </p:nvSpPr>
        <p:spPr>
          <a:xfrm>
            <a:off x="5262682" y="6746677"/>
            <a:ext cx="4105037" cy="793671"/>
          </a:xfrm>
          <a:prstGeom prst="rect">
            <a:avLst/>
          </a:prstGeom>
          <a:noFill/>
          <a:ln/>
        </p:spPr>
        <p:txBody>
          <a:bodyPr wrap="square" lIns="0" tIns="0" rIns="0" bIns="0" rtlCol="0" anchor="t"/>
          <a:lstStyle/>
          <a:p>
            <a:pPr algn="l" indent="0" marL="0">
              <a:lnSpc>
                <a:spcPts val="2050"/>
              </a:lnSpc>
              <a:buNone/>
            </a:pPr>
            <a:r>
              <a:rPr lang="en-US" sz="1300" dirty="0">
                <a:solidFill>
                  <a:srgbClr val="2C2926"/>
                </a:solidFill>
                <a:latin typeface="Inter" pitchFamily="34" charset="0"/>
                <a:ea typeface="Inter" pitchFamily="34" charset="-122"/>
                <a:cs typeface="Inter" pitchFamily="34" charset="-120"/>
              </a:rPr>
              <a:t>Subscription access to premium datasets with commercial usage rights for enterprises and research institutions</a:t>
            </a:r>
            <a:endParaRPr lang="en-US" sz="1300" dirty="0"/>
          </a:p>
        </p:txBody>
      </p:sp>
      <p:pic>
        <p:nvPicPr>
          <p:cNvPr id="16" name="Image 2" descr="preencoded.png">    </p:cNvPr>
          <p:cNvPicPr>
            <a:picLocks noChangeAspect="1"/>
          </p:cNvPicPr>
          <p:nvPr/>
        </p:nvPicPr>
        <p:blipFill>
          <a:blip r:embed="rId3"/>
          <a:stretch>
            <a:fillRect/>
          </a:stretch>
        </p:blipFill>
        <p:spPr>
          <a:xfrm>
            <a:off x="9533096" y="5562243"/>
            <a:ext cx="4435793" cy="661511"/>
          </a:xfrm>
          <a:prstGeom prst="rect">
            <a:avLst/>
          </a:prstGeom>
        </p:spPr>
      </p:pic>
      <p:sp>
        <p:nvSpPr>
          <p:cNvPr id="17" name="Text 12"/>
          <p:cNvSpPr/>
          <p:nvPr/>
        </p:nvSpPr>
        <p:spPr>
          <a:xfrm>
            <a:off x="9698474" y="6389132"/>
            <a:ext cx="2067401" cy="258366"/>
          </a:xfrm>
          <a:prstGeom prst="rect">
            <a:avLst/>
          </a:prstGeom>
          <a:noFill/>
          <a:ln/>
        </p:spPr>
        <p:txBody>
          <a:bodyPr wrap="none" lIns="0" tIns="0" rIns="0" bIns="0" rtlCol="0" anchor="t"/>
          <a:lstStyle/>
          <a:p>
            <a:pPr algn="l" indent="0" marL="0">
              <a:lnSpc>
                <a:spcPts val="2000"/>
              </a:lnSpc>
              <a:buNone/>
            </a:pPr>
            <a:r>
              <a:rPr lang="en-US" sz="1600" dirty="0">
                <a:solidFill>
                  <a:srgbClr val="2C2926"/>
                </a:solidFill>
                <a:latin typeface="Bricolage Grotesque Semi Bold" pitchFamily="34" charset="0"/>
                <a:ea typeface="Bricolage Grotesque Semi Bold" pitchFamily="34" charset="-122"/>
                <a:cs typeface="Bricolage Grotesque Semi Bold" pitchFamily="34" charset="-120"/>
              </a:rPr>
              <a:t>Analytics Hosting</a:t>
            </a:r>
            <a:endParaRPr lang="en-US" sz="1600" dirty="0"/>
          </a:p>
        </p:txBody>
      </p:sp>
      <p:sp>
        <p:nvSpPr>
          <p:cNvPr id="18" name="Text 13"/>
          <p:cNvSpPr/>
          <p:nvPr/>
        </p:nvSpPr>
        <p:spPr>
          <a:xfrm>
            <a:off x="9698474" y="6746677"/>
            <a:ext cx="4105037" cy="793671"/>
          </a:xfrm>
          <a:prstGeom prst="rect">
            <a:avLst/>
          </a:prstGeom>
          <a:noFill/>
          <a:ln/>
        </p:spPr>
        <p:txBody>
          <a:bodyPr wrap="square" lIns="0" tIns="0" rIns="0" bIns="0" rtlCol="0" anchor="t"/>
          <a:lstStyle/>
          <a:p>
            <a:pPr algn="l" indent="0" marL="0">
              <a:lnSpc>
                <a:spcPts val="2050"/>
              </a:lnSpc>
              <a:buNone/>
            </a:pPr>
            <a:r>
              <a:rPr lang="en-US" sz="1300" dirty="0">
                <a:solidFill>
                  <a:srgbClr val="2C2926"/>
                </a:solidFill>
                <a:latin typeface="Inter" pitchFamily="34" charset="0"/>
                <a:ea typeface="Inter" pitchFamily="34" charset="-122"/>
                <a:cs typeface="Inter" pitchFamily="34" charset="-120"/>
              </a:rPr>
              <a:t>Computational infrastructure for running sophisticated environmental models without investing in dedicated hardware</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4260" y="511612"/>
            <a:ext cx="8944213" cy="589002"/>
          </a:xfrm>
          <a:prstGeom prst="rect">
            <a:avLst/>
          </a:prstGeom>
          <a:noFill/>
          <a:ln/>
        </p:spPr>
        <p:txBody>
          <a:bodyPr wrap="none" lIns="0" tIns="0" rIns="0" bIns="0" rtlCol="0" anchor="t"/>
          <a:lstStyle/>
          <a:p>
            <a:pPr algn="l" indent="0" marL="0">
              <a:lnSpc>
                <a:spcPts val="4550"/>
              </a:lnSpc>
              <a:buNone/>
            </a:pPr>
            <a:r>
              <a:rPr lang="en-US" sz="36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4550"/>
              </a:lnSpc>
              <a:buNone/>
            </a:pPr>
            <a:r>
              <a:rPr lang="en-US" sz="3650" dirty="0">
                <a:solidFill>
                  <a:srgbClr val="2C2926"/>
                </a:solidFill>
                <a:latin typeface="Bricolage Grotesque Semi Bold" pitchFamily="34" charset="0"/>
                <a:ea typeface="Bricolage Grotesque Semi Bold" pitchFamily="34" charset="-122"/>
                <a:cs typeface="Bricolage Grotesque Semi Bold" pitchFamily="34" charset="-120"/>
              </a:rPr>
              <a:t> 5. RAYA Labs – Innovation Ecosystem</a:t>
            </a:r>
            <a:endParaRPr lang="en-US" sz="3650" dirty="0"/>
          </a:p>
        </p:txBody>
      </p:sp>
      <p:sp>
        <p:nvSpPr>
          <p:cNvPr id="3" name="Text 1"/>
          <p:cNvSpPr/>
          <p:nvPr/>
        </p:nvSpPr>
        <p:spPr>
          <a:xfrm>
            <a:off x="744260" y="1175028"/>
            <a:ext cx="3849172" cy="290632"/>
          </a:xfrm>
          <a:prstGeom prst="rect">
            <a:avLst/>
          </a:prstGeom>
          <a:noFill/>
          <a:ln/>
        </p:spPr>
        <p:txBody>
          <a:bodyPr wrap="none" lIns="0" tIns="0" rIns="0" bIns="0" rtlCol="0" anchor="t"/>
          <a:lstStyle/>
          <a:p>
            <a:pPr algn="l" indent="0" marL="0">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Spinning Off Specialized Solutions</a:t>
            </a:r>
            <a:endParaRPr lang="en-US" sz="1800" dirty="0"/>
          </a:p>
        </p:txBody>
      </p:sp>
      <p:sp>
        <p:nvSpPr>
          <p:cNvPr id="4" name="Text 2"/>
          <p:cNvSpPr/>
          <p:nvPr/>
        </p:nvSpPr>
        <p:spPr>
          <a:xfrm>
            <a:off x="744260" y="1744742"/>
            <a:ext cx="13141881" cy="1190625"/>
          </a:xfrm>
          <a:prstGeom prst="rect">
            <a:avLst/>
          </a:prstGeom>
          <a:noFill/>
          <a:ln/>
        </p:spPr>
        <p:txBody>
          <a:bodyPr wrap="square" lIns="0" tIns="0" rIns="0" bIns="0" rtlCol="0" anchor="t"/>
          <a:lstStyle/>
          <a:p>
            <a:pPr algn="l" indent="0" marL="0">
              <a:lnSpc>
                <a:spcPts val="2300"/>
              </a:lnSpc>
              <a:buNone/>
            </a:pPr>
            <a:r>
              <a:rPr lang="en-US" sz="1450" dirty="0">
                <a:solidFill>
                  <a:srgbClr val="2C2926"/>
                </a:solidFill>
                <a:latin typeface="Inter" pitchFamily="34" charset="0"/>
                <a:ea typeface="Inter" pitchFamily="34" charset="-122"/>
                <a:cs typeface="Inter" pitchFamily="34" charset="-120"/>
              </a:rPr>
              <a:t>As RAYA matures into a comprehensive AI ecosystem, RAYA Labs serves as an internal innovation engine that identifies opportunities to extract specialized capabilities and develop them into standalone products and services. This approach mirrors successful models from companies like Google's X Development and Amazon Lab126, where breakthrough technologies incubate within a larger organization before launching as independent ventures.</a:t>
            </a:r>
            <a:endParaRPr lang="en-US" sz="1450" dirty="0"/>
          </a:p>
        </p:txBody>
      </p:sp>
      <p:sp>
        <p:nvSpPr>
          <p:cNvPr id="5" name="Text 3"/>
          <p:cNvSpPr/>
          <p:nvPr/>
        </p:nvSpPr>
        <p:spPr>
          <a:xfrm>
            <a:off x="744260" y="3144679"/>
            <a:ext cx="13141881" cy="892969"/>
          </a:xfrm>
          <a:prstGeom prst="rect">
            <a:avLst/>
          </a:prstGeom>
          <a:noFill/>
          <a:ln/>
        </p:spPr>
        <p:txBody>
          <a:bodyPr wrap="square" lIns="0" tIns="0" rIns="0" bIns="0" rtlCol="0" anchor="t"/>
          <a:lstStyle/>
          <a:p>
            <a:pPr algn="l" indent="0" marL="0">
              <a:lnSpc>
                <a:spcPts val="2300"/>
              </a:lnSpc>
              <a:buNone/>
            </a:pPr>
            <a:r>
              <a:rPr lang="en-US" sz="1450" dirty="0">
                <a:solidFill>
                  <a:srgbClr val="2C2926"/>
                </a:solidFill>
                <a:latin typeface="Inter" pitchFamily="34" charset="0"/>
                <a:ea typeface="Inter" pitchFamily="34" charset="-122"/>
                <a:cs typeface="Inter" pitchFamily="34" charset="-120"/>
              </a:rPr>
              <a:t>The Labs model creates multiple strategic advantages: it allows focused teams to move quickly on specific applications without being constrained by the core platform's development cycles, it creates new revenue streams that diversify RAYA's business model, and it attracts entrepreneurial talent excited by the opportunity to build new products backed by world-class AI infrastructure.</a:t>
            </a:r>
            <a:endParaRPr lang="en-US" sz="1450" dirty="0"/>
          </a:p>
        </p:txBody>
      </p:sp>
      <p:sp>
        <p:nvSpPr>
          <p:cNvPr id="6" name="Text 4"/>
          <p:cNvSpPr/>
          <p:nvPr/>
        </p:nvSpPr>
        <p:spPr>
          <a:xfrm>
            <a:off x="744260" y="4432935"/>
            <a:ext cx="2325767" cy="290632"/>
          </a:xfrm>
          <a:prstGeom prst="rect">
            <a:avLst/>
          </a:prstGeom>
          <a:noFill/>
          <a:ln/>
        </p:spPr>
        <p:txBody>
          <a:bodyPr wrap="none" lIns="0" tIns="0" rIns="0" bIns="0" rtlCol="0" anchor="t"/>
          <a:lstStyle/>
          <a:p>
            <a:pPr algn="l" indent="0" marL="0">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AgriPredict AI</a:t>
            </a:r>
            <a:endParaRPr lang="en-US" sz="1800" dirty="0"/>
          </a:p>
        </p:txBody>
      </p:sp>
      <p:sp>
        <p:nvSpPr>
          <p:cNvPr id="7" name="Text 5"/>
          <p:cNvSpPr/>
          <p:nvPr/>
        </p:nvSpPr>
        <p:spPr>
          <a:xfrm>
            <a:off x="744260" y="4835128"/>
            <a:ext cx="4225528" cy="1785938"/>
          </a:xfrm>
          <a:prstGeom prst="rect">
            <a:avLst/>
          </a:prstGeom>
          <a:noFill/>
          <a:ln/>
        </p:spPr>
        <p:txBody>
          <a:bodyPr wrap="square" lIns="0" tIns="0" rIns="0" bIns="0" rtlCol="0" anchor="t"/>
          <a:lstStyle/>
          <a:p>
            <a:pPr algn="l" indent="0" marL="0">
              <a:lnSpc>
                <a:spcPts val="2300"/>
              </a:lnSpc>
              <a:buNone/>
            </a:pPr>
            <a:r>
              <a:rPr lang="en-US" sz="1450" dirty="0">
                <a:solidFill>
                  <a:srgbClr val="2C2926"/>
                </a:solidFill>
                <a:latin typeface="Inter" pitchFamily="34" charset="0"/>
                <a:ea typeface="Inter" pitchFamily="34" charset="-122"/>
                <a:cs typeface="Inter" pitchFamily="34" charset="-120"/>
              </a:rPr>
              <a:t>Specialized agricultural prediction system combining satellite imagery, soil sensors, and climate forecasting to optimize crop yields and resource usage. Revenue from farm management software companies and agricultural cooperatives.</a:t>
            </a:r>
            <a:endParaRPr lang="en-US" sz="1450" dirty="0"/>
          </a:p>
        </p:txBody>
      </p:sp>
      <p:sp>
        <p:nvSpPr>
          <p:cNvPr id="8" name="Text 6"/>
          <p:cNvSpPr/>
          <p:nvPr/>
        </p:nvSpPr>
        <p:spPr>
          <a:xfrm>
            <a:off x="5202317" y="4432935"/>
            <a:ext cx="2325767" cy="290632"/>
          </a:xfrm>
          <a:prstGeom prst="rect">
            <a:avLst/>
          </a:prstGeom>
          <a:noFill/>
          <a:ln/>
        </p:spPr>
        <p:txBody>
          <a:bodyPr wrap="none" lIns="0" tIns="0" rIns="0" bIns="0" rtlCol="0" anchor="t"/>
          <a:lstStyle/>
          <a:p>
            <a:pPr algn="l" indent="0" marL="0">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EnergyOptima</a:t>
            </a:r>
            <a:endParaRPr lang="en-US" sz="1800" dirty="0"/>
          </a:p>
        </p:txBody>
      </p:sp>
      <p:sp>
        <p:nvSpPr>
          <p:cNvPr id="9" name="Text 7"/>
          <p:cNvSpPr/>
          <p:nvPr/>
        </p:nvSpPr>
        <p:spPr>
          <a:xfrm>
            <a:off x="5202317" y="4835128"/>
            <a:ext cx="4225647" cy="1785938"/>
          </a:xfrm>
          <a:prstGeom prst="rect">
            <a:avLst/>
          </a:prstGeom>
          <a:noFill/>
          <a:ln/>
        </p:spPr>
        <p:txBody>
          <a:bodyPr wrap="square" lIns="0" tIns="0" rIns="0" bIns="0" rtlCol="0" anchor="t"/>
          <a:lstStyle/>
          <a:p>
            <a:pPr algn="l" indent="0" marL="0">
              <a:lnSpc>
                <a:spcPts val="2300"/>
              </a:lnSpc>
              <a:buNone/>
            </a:pPr>
            <a:r>
              <a:rPr lang="en-US" sz="1450" dirty="0">
                <a:solidFill>
                  <a:srgbClr val="2C2926"/>
                </a:solidFill>
                <a:latin typeface="Inter" pitchFamily="34" charset="0"/>
                <a:ea typeface="Inter" pitchFamily="34" charset="-122"/>
                <a:cs typeface="Inter" pitchFamily="34" charset="-120"/>
              </a:rPr>
              <a:t>AI-driven energy optimization tools for manufacturing and industrial facilities, reducing consumption by 15-30% through intelligent scheduling and predictive maintenance. Sold as enterprise software with implementation services.</a:t>
            </a:r>
            <a:endParaRPr lang="en-US" sz="1450" dirty="0"/>
          </a:p>
        </p:txBody>
      </p:sp>
      <p:sp>
        <p:nvSpPr>
          <p:cNvPr id="10" name="Text 8"/>
          <p:cNvSpPr/>
          <p:nvPr/>
        </p:nvSpPr>
        <p:spPr>
          <a:xfrm>
            <a:off x="9660493" y="4432935"/>
            <a:ext cx="2325767" cy="290632"/>
          </a:xfrm>
          <a:prstGeom prst="rect">
            <a:avLst/>
          </a:prstGeom>
          <a:noFill/>
          <a:ln/>
        </p:spPr>
        <p:txBody>
          <a:bodyPr wrap="none" lIns="0" tIns="0" rIns="0" bIns="0" rtlCol="0" anchor="t"/>
          <a:lstStyle/>
          <a:p>
            <a:pPr algn="l" indent="0" marL="0">
              <a:lnSpc>
                <a:spcPts val="2250"/>
              </a:lnSpc>
              <a:buNone/>
            </a:pPr>
            <a:r>
              <a:rPr lang="en-US" sz="1800" dirty="0">
                <a:solidFill>
                  <a:srgbClr val="2C2926"/>
                </a:solidFill>
                <a:latin typeface="Bricolage Grotesque Semi Bold" pitchFamily="34" charset="0"/>
                <a:ea typeface="Bricolage Grotesque Semi Bold" pitchFamily="34" charset="-122"/>
                <a:cs typeface="Bricolage Grotesque Semi Bold" pitchFamily="34" charset="-120"/>
              </a:rPr>
              <a:t>RAYA EduAssist</a:t>
            </a:r>
            <a:endParaRPr lang="en-US" sz="1800" dirty="0"/>
          </a:p>
        </p:txBody>
      </p:sp>
      <p:sp>
        <p:nvSpPr>
          <p:cNvPr id="11" name="Text 9"/>
          <p:cNvSpPr/>
          <p:nvPr/>
        </p:nvSpPr>
        <p:spPr>
          <a:xfrm>
            <a:off x="9660493" y="4835128"/>
            <a:ext cx="4225647" cy="1488281"/>
          </a:xfrm>
          <a:prstGeom prst="rect">
            <a:avLst/>
          </a:prstGeom>
          <a:noFill/>
          <a:ln/>
        </p:spPr>
        <p:txBody>
          <a:bodyPr wrap="square" lIns="0" tIns="0" rIns="0" bIns="0" rtlCol="0" anchor="t"/>
          <a:lstStyle/>
          <a:p>
            <a:pPr algn="l" indent="0" marL="0">
              <a:lnSpc>
                <a:spcPts val="2300"/>
              </a:lnSpc>
              <a:buNone/>
            </a:pPr>
            <a:r>
              <a:rPr lang="en-US" sz="1450" dirty="0">
                <a:solidFill>
                  <a:srgbClr val="2C2926"/>
                </a:solidFill>
                <a:latin typeface="Inter" pitchFamily="34" charset="0"/>
                <a:ea typeface="Inter" pitchFamily="34" charset="-122"/>
                <a:cs typeface="Inter" pitchFamily="34" charset="-120"/>
              </a:rPr>
              <a:t>AI assistants for climate education and environmental awareness, making complex sustainability concepts accessible to students and the general public. Freemium model for schools and educational institutions.</a:t>
            </a:r>
            <a:endParaRPr lang="en-US" sz="1450" dirty="0"/>
          </a:p>
        </p:txBody>
      </p:sp>
      <p:sp>
        <p:nvSpPr>
          <p:cNvPr id="12" name="Text 10"/>
          <p:cNvSpPr/>
          <p:nvPr/>
        </p:nvSpPr>
        <p:spPr>
          <a:xfrm>
            <a:off x="744260" y="6830378"/>
            <a:ext cx="13141881" cy="892969"/>
          </a:xfrm>
          <a:prstGeom prst="rect">
            <a:avLst/>
          </a:prstGeom>
          <a:noFill/>
          <a:ln/>
        </p:spPr>
        <p:txBody>
          <a:bodyPr wrap="square" lIns="0" tIns="0" rIns="0" bIns="0" rtlCol="0" anchor="t"/>
          <a:lstStyle/>
          <a:p>
            <a:pPr algn="l" indent="0" marL="0">
              <a:lnSpc>
                <a:spcPts val="2300"/>
              </a:lnSpc>
              <a:buNone/>
            </a:pPr>
            <a:r>
              <a:rPr lang="en-US" sz="1450" dirty="0">
                <a:solidFill>
                  <a:srgbClr val="2C2926"/>
                </a:solidFill>
                <a:latin typeface="Inter" pitchFamily="34" charset="0"/>
                <a:ea typeface="Inter" pitchFamily="34" charset="-122"/>
                <a:cs typeface="Inter" pitchFamily="34" charset="-120"/>
              </a:rPr>
              <a:t>Each spin-off operates as a semi-autonomous unit with its own go-to-market strategy, but maintains technical integration with RAYA's core AI capabilities. These ventures contribute a revenue share back to RAYA Labs—typically 10-20% of net profits—ensuring that successful innovations fuel continued research and development of the core platform.</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835" y="272891"/>
            <a:ext cx="3461028" cy="31777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 6. Public Funding + Grants</a:t>
            </a:r>
            <a:endParaRPr lang="en-US" sz="1950" dirty="0"/>
          </a:p>
        </p:txBody>
      </p:sp>
      <p:sp>
        <p:nvSpPr>
          <p:cNvPr id="3" name="Text 1"/>
          <p:cNvSpPr/>
          <p:nvPr/>
        </p:nvSpPr>
        <p:spPr>
          <a:xfrm>
            <a:off x="396835" y="630317"/>
            <a:ext cx="3024068" cy="155019"/>
          </a:xfrm>
          <a:prstGeom prst="rect">
            <a:avLst/>
          </a:prstGeom>
          <a:noFill/>
          <a:ln/>
        </p:spPr>
        <p:txBody>
          <a:bodyPr wrap="none" lIns="0" tIns="0" rIns="0" bIns="0" rtlCol="0" anchor="t"/>
          <a:lstStyle/>
          <a:p>
            <a:pPr algn="l" indent="0" marL="0">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Non-Dilutive Capital for Mission-Critical Innovation</a:t>
            </a:r>
            <a:endParaRPr lang="en-US" sz="950" dirty="0"/>
          </a:p>
        </p:txBody>
      </p:sp>
      <p:pic>
        <p:nvPicPr>
          <p:cNvPr id="4" name="Image 0" descr="preencoded.png">    </p:cNvPr>
          <p:cNvPicPr>
            <a:picLocks noChangeAspect="1"/>
          </p:cNvPicPr>
          <p:nvPr/>
        </p:nvPicPr>
        <p:blipFill>
          <a:blip r:embed="rId1"/>
          <a:stretch>
            <a:fillRect/>
          </a:stretch>
        </p:blipFill>
        <p:spPr>
          <a:xfrm>
            <a:off x="396835" y="1045726"/>
            <a:ext cx="6093381" cy="6093381"/>
          </a:xfrm>
          <a:prstGeom prst="rect">
            <a:avLst/>
          </a:prstGeom>
        </p:spPr>
      </p:pic>
      <p:sp>
        <p:nvSpPr>
          <p:cNvPr id="5" name="Text 2"/>
          <p:cNvSpPr/>
          <p:nvPr/>
        </p:nvSpPr>
        <p:spPr>
          <a:xfrm>
            <a:off x="6739771" y="1023461"/>
            <a:ext cx="7501295" cy="475774"/>
          </a:xfrm>
          <a:prstGeom prst="rect">
            <a:avLst/>
          </a:prstGeom>
          <a:noFill/>
          <a:ln/>
        </p:spPr>
        <p:txBody>
          <a:bodyPr wrap="squar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Public funding and grants represent a strategic cornerstone of RAYA's financial architecture, providing substantial capital without requiring equity dilution or imposing commercial pressure that might compromise the project's fundamental research mission. These programs exist specifically to support innovations addressing global challenges like climate change, sustainable development, and AI for social good.</a:t>
            </a:r>
            <a:endParaRPr lang="en-US" sz="750" dirty="0"/>
          </a:p>
        </p:txBody>
      </p:sp>
      <p:sp>
        <p:nvSpPr>
          <p:cNvPr id="6" name="Text 3"/>
          <p:cNvSpPr/>
          <p:nvPr/>
        </p:nvSpPr>
        <p:spPr>
          <a:xfrm>
            <a:off x="6739771" y="1588532"/>
            <a:ext cx="7501295" cy="475774"/>
          </a:xfrm>
          <a:prstGeom prst="rect">
            <a:avLst/>
          </a:prstGeom>
          <a:noFill/>
          <a:ln/>
        </p:spPr>
        <p:txBody>
          <a:bodyPr wrap="squar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The grant application process itself brings value beyond funding—it requires articulating RAYA's impact, establishing measurable milestones, and building relationships with influential organizations in the sustainability and technology sectors. Successful grants also serve as powerful validation, signaling to other stakeholders that RAYA's approach has been vetted by respected institutions.</a:t>
            </a:r>
            <a:endParaRPr lang="en-US" sz="750" dirty="0"/>
          </a:p>
        </p:txBody>
      </p:sp>
      <p:sp>
        <p:nvSpPr>
          <p:cNvPr id="7" name="Shape 4"/>
          <p:cNvSpPr/>
          <p:nvPr/>
        </p:nvSpPr>
        <p:spPr>
          <a:xfrm>
            <a:off x="396835" y="7511058"/>
            <a:ext cx="6868716" cy="894159"/>
          </a:xfrm>
          <a:prstGeom prst="roundRect">
            <a:avLst>
              <a:gd name="adj" fmla="val 8181"/>
            </a:avLst>
          </a:prstGeom>
          <a:solidFill>
            <a:srgbClr val="FFFFFF">
              <a:alpha val="95000"/>
            </a:srgbClr>
          </a:solidFill>
          <a:ln/>
        </p:spPr>
      </p:sp>
      <p:pic>
        <p:nvPicPr>
          <p:cNvPr id="8" name="Image 1" descr="preencoded.png">    </p:cNvPr>
          <p:cNvPicPr>
            <a:picLocks noChangeAspect="1"/>
          </p:cNvPicPr>
          <p:nvPr/>
        </p:nvPicPr>
        <p:blipFill>
          <a:blip r:embed="rId2"/>
          <a:stretch>
            <a:fillRect/>
          </a:stretch>
        </p:blipFill>
        <p:spPr>
          <a:xfrm>
            <a:off x="396835" y="7495818"/>
            <a:ext cx="6868716" cy="60960"/>
          </a:xfrm>
          <a:prstGeom prst="rect">
            <a:avLst/>
          </a:prstGeom>
        </p:spPr>
      </p:pic>
      <p:pic>
        <p:nvPicPr>
          <p:cNvPr id="9" name="Image 2" descr="preencoded.png">    </p:cNvPr>
          <p:cNvPicPr>
            <a:picLocks noChangeAspect="1"/>
          </p:cNvPicPr>
          <p:nvPr/>
        </p:nvPicPr>
        <p:blipFill>
          <a:blip r:embed="rId3"/>
          <a:stretch>
            <a:fillRect/>
          </a:stretch>
        </p:blipFill>
        <p:spPr>
          <a:xfrm>
            <a:off x="3682365" y="7362230"/>
            <a:ext cx="297656" cy="297656"/>
          </a:xfrm>
          <a:prstGeom prst="rect">
            <a:avLst/>
          </a:prstGeom>
        </p:spPr>
      </p:pic>
      <p:pic>
        <p:nvPicPr>
          <p:cNvPr id="10" name="Image 3"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71662" y="7451527"/>
            <a:ext cx="119063" cy="119063"/>
          </a:xfrm>
          <a:prstGeom prst="rect">
            <a:avLst/>
          </a:prstGeom>
        </p:spPr>
      </p:pic>
      <p:sp>
        <p:nvSpPr>
          <p:cNvPr id="11" name="Text 5"/>
          <p:cNvSpPr/>
          <p:nvPr/>
        </p:nvSpPr>
        <p:spPr>
          <a:xfrm>
            <a:off x="511254" y="7759065"/>
            <a:ext cx="2447806" cy="155019"/>
          </a:xfrm>
          <a:prstGeom prst="rect">
            <a:avLst/>
          </a:prstGeom>
          <a:noFill/>
          <a:ln/>
        </p:spPr>
        <p:txBody>
          <a:bodyPr wrap="none" lIns="0" tIns="0" rIns="0" bIns="0" rtlCol="0" anchor="t"/>
          <a:lstStyle/>
          <a:p>
            <a:pPr algn="l" indent="0" marL="0">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United Nations Development Programme</a:t>
            </a:r>
            <a:endParaRPr lang="en-US" sz="950" dirty="0"/>
          </a:p>
        </p:txBody>
      </p:sp>
      <p:sp>
        <p:nvSpPr>
          <p:cNvPr id="12" name="Text 6"/>
          <p:cNvSpPr/>
          <p:nvPr/>
        </p:nvSpPr>
        <p:spPr>
          <a:xfrm>
            <a:off x="511254" y="7973616"/>
            <a:ext cx="6639878" cy="317183"/>
          </a:xfrm>
          <a:prstGeom prst="rect">
            <a:avLst/>
          </a:prstGeom>
          <a:noFill/>
          <a:ln/>
        </p:spPr>
        <p:txBody>
          <a:bodyPr wrap="squar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UNDP's AI for Development initiatives fund projects using artificial intelligence to advance Sustainable Development Goals, particularly in climate action, clean energy, and sustainable cities.</a:t>
            </a:r>
            <a:endParaRPr lang="en-US" sz="750" dirty="0"/>
          </a:p>
        </p:txBody>
      </p:sp>
      <p:sp>
        <p:nvSpPr>
          <p:cNvPr id="13" name="Shape 7"/>
          <p:cNvSpPr/>
          <p:nvPr/>
        </p:nvSpPr>
        <p:spPr>
          <a:xfrm>
            <a:off x="7364730" y="7511058"/>
            <a:ext cx="6868835" cy="894159"/>
          </a:xfrm>
          <a:prstGeom prst="roundRect">
            <a:avLst>
              <a:gd name="adj" fmla="val 8181"/>
            </a:avLst>
          </a:prstGeom>
          <a:solidFill>
            <a:srgbClr val="FFFFFF">
              <a:alpha val="95000"/>
            </a:srgbClr>
          </a:solidFill>
          <a:ln/>
        </p:spPr>
      </p:sp>
      <p:pic>
        <p:nvPicPr>
          <p:cNvPr id="14" name="Image 4" descr="preencoded.png">    </p:cNvPr>
          <p:cNvPicPr>
            <a:picLocks noChangeAspect="1"/>
          </p:cNvPicPr>
          <p:nvPr/>
        </p:nvPicPr>
        <p:blipFill>
          <a:blip r:embed="rId6"/>
          <a:stretch>
            <a:fillRect/>
          </a:stretch>
        </p:blipFill>
        <p:spPr>
          <a:xfrm>
            <a:off x="7364730" y="7495818"/>
            <a:ext cx="6868835" cy="60960"/>
          </a:xfrm>
          <a:prstGeom prst="rect">
            <a:avLst/>
          </a:prstGeom>
        </p:spPr>
      </p:pic>
      <p:pic>
        <p:nvPicPr>
          <p:cNvPr id="15" name="Image 5" descr="preencoded.png">    </p:cNvPr>
          <p:cNvPicPr>
            <a:picLocks noChangeAspect="1"/>
          </p:cNvPicPr>
          <p:nvPr/>
        </p:nvPicPr>
        <p:blipFill>
          <a:blip r:embed="rId7"/>
          <a:stretch>
            <a:fillRect/>
          </a:stretch>
        </p:blipFill>
        <p:spPr>
          <a:xfrm>
            <a:off x="10650260" y="7362230"/>
            <a:ext cx="297656" cy="297656"/>
          </a:xfrm>
          <a:prstGeom prst="rect">
            <a:avLst/>
          </a:prstGeom>
        </p:spPr>
      </p:pic>
      <p:pic>
        <p:nvPicPr>
          <p:cNvPr id="16" name="Image 6"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39557" y="7451527"/>
            <a:ext cx="119063" cy="119063"/>
          </a:xfrm>
          <a:prstGeom prst="rect">
            <a:avLst/>
          </a:prstGeom>
        </p:spPr>
      </p:pic>
      <p:sp>
        <p:nvSpPr>
          <p:cNvPr id="17" name="Text 8"/>
          <p:cNvSpPr/>
          <p:nvPr/>
        </p:nvSpPr>
        <p:spPr>
          <a:xfrm>
            <a:off x="7479149" y="7759065"/>
            <a:ext cx="1937623" cy="155019"/>
          </a:xfrm>
          <a:prstGeom prst="rect">
            <a:avLst/>
          </a:prstGeom>
          <a:noFill/>
          <a:ln/>
        </p:spPr>
        <p:txBody>
          <a:bodyPr wrap="none" lIns="0" tIns="0" rIns="0" bIns="0" rtlCol="0" anchor="t"/>
          <a:lstStyle/>
          <a:p>
            <a:pPr algn="l" indent="0" marL="0">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World Bank AI for Good Initiative</a:t>
            </a:r>
            <a:endParaRPr lang="en-US" sz="950" dirty="0"/>
          </a:p>
        </p:txBody>
      </p:sp>
      <p:sp>
        <p:nvSpPr>
          <p:cNvPr id="18" name="Text 9"/>
          <p:cNvSpPr/>
          <p:nvPr/>
        </p:nvSpPr>
        <p:spPr>
          <a:xfrm>
            <a:off x="7479149" y="7973616"/>
            <a:ext cx="6639997" cy="317183"/>
          </a:xfrm>
          <a:prstGeom prst="rect">
            <a:avLst/>
          </a:prstGeom>
          <a:noFill/>
          <a:ln/>
        </p:spPr>
        <p:txBody>
          <a:bodyPr wrap="squar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Supports scalable AI solutions addressing poverty, inequality, and environmental degradation in developing economies, with grants ranging from $50K to $500K.</a:t>
            </a:r>
            <a:endParaRPr lang="en-US" sz="750" dirty="0"/>
          </a:p>
        </p:txBody>
      </p:sp>
      <p:sp>
        <p:nvSpPr>
          <p:cNvPr id="19" name="Shape 10"/>
          <p:cNvSpPr/>
          <p:nvPr/>
        </p:nvSpPr>
        <p:spPr>
          <a:xfrm>
            <a:off x="396835" y="8653224"/>
            <a:ext cx="6868716" cy="894159"/>
          </a:xfrm>
          <a:prstGeom prst="roundRect">
            <a:avLst>
              <a:gd name="adj" fmla="val 8181"/>
            </a:avLst>
          </a:prstGeom>
          <a:solidFill>
            <a:srgbClr val="FFFFFF">
              <a:alpha val="95000"/>
            </a:srgbClr>
          </a:solidFill>
          <a:ln/>
        </p:spPr>
      </p:sp>
      <p:pic>
        <p:nvPicPr>
          <p:cNvPr id="20" name="Image 7" descr="preencoded.png">    </p:cNvPr>
          <p:cNvPicPr>
            <a:picLocks noChangeAspect="1"/>
          </p:cNvPicPr>
          <p:nvPr/>
        </p:nvPicPr>
        <p:blipFill>
          <a:blip r:embed="rId10"/>
          <a:stretch>
            <a:fillRect/>
          </a:stretch>
        </p:blipFill>
        <p:spPr>
          <a:xfrm>
            <a:off x="396835" y="8637984"/>
            <a:ext cx="6868716" cy="60960"/>
          </a:xfrm>
          <a:prstGeom prst="rect">
            <a:avLst/>
          </a:prstGeom>
        </p:spPr>
      </p:pic>
      <p:pic>
        <p:nvPicPr>
          <p:cNvPr id="21" name="Image 8" descr="preencoded.png">    </p:cNvPr>
          <p:cNvPicPr>
            <a:picLocks noChangeAspect="1"/>
          </p:cNvPicPr>
          <p:nvPr/>
        </p:nvPicPr>
        <p:blipFill>
          <a:blip r:embed="rId11"/>
          <a:stretch>
            <a:fillRect/>
          </a:stretch>
        </p:blipFill>
        <p:spPr>
          <a:xfrm>
            <a:off x="3682365" y="8504396"/>
            <a:ext cx="297656" cy="297656"/>
          </a:xfrm>
          <a:prstGeom prst="rect">
            <a:avLst/>
          </a:prstGeom>
        </p:spPr>
      </p:pic>
      <p:pic>
        <p:nvPicPr>
          <p:cNvPr id="22" name="Image 9" descr="preencoded.png">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71662" y="8593693"/>
            <a:ext cx="119063" cy="119063"/>
          </a:xfrm>
          <a:prstGeom prst="rect">
            <a:avLst/>
          </a:prstGeom>
        </p:spPr>
      </p:pic>
      <p:sp>
        <p:nvSpPr>
          <p:cNvPr id="23" name="Text 11"/>
          <p:cNvSpPr/>
          <p:nvPr/>
        </p:nvSpPr>
        <p:spPr>
          <a:xfrm>
            <a:off x="511254" y="8901232"/>
            <a:ext cx="1840706" cy="155019"/>
          </a:xfrm>
          <a:prstGeom prst="rect">
            <a:avLst/>
          </a:prstGeom>
          <a:noFill/>
          <a:ln/>
        </p:spPr>
        <p:txBody>
          <a:bodyPr wrap="none" lIns="0" tIns="0" rIns="0" bIns="0" rtlCol="0" anchor="t"/>
          <a:lstStyle/>
          <a:p>
            <a:pPr algn="l" indent="0" marL="0">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Google AI for Social Good Fund</a:t>
            </a:r>
            <a:endParaRPr lang="en-US" sz="950" dirty="0"/>
          </a:p>
        </p:txBody>
      </p:sp>
      <p:sp>
        <p:nvSpPr>
          <p:cNvPr id="24" name="Text 12"/>
          <p:cNvSpPr/>
          <p:nvPr/>
        </p:nvSpPr>
        <p:spPr>
          <a:xfrm>
            <a:off x="511254" y="9115782"/>
            <a:ext cx="6639878" cy="317183"/>
          </a:xfrm>
          <a:prstGeom prst="rect">
            <a:avLst/>
          </a:prstGeom>
          <a:noFill/>
          <a:ln/>
        </p:spPr>
        <p:txBody>
          <a:bodyPr wrap="squar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Provides both funding and technical support through Google Cloud credits, mentorship from Google researchers, and access to proprietary datasets and tools.</a:t>
            </a:r>
            <a:endParaRPr lang="en-US" sz="750" dirty="0"/>
          </a:p>
        </p:txBody>
      </p:sp>
      <p:sp>
        <p:nvSpPr>
          <p:cNvPr id="25" name="Shape 13"/>
          <p:cNvSpPr/>
          <p:nvPr/>
        </p:nvSpPr>
        <p:spPr>
          <a:xfrm>
            <a:off x="7364730" y="8653224"/>
            <a:ext cx="6868835" cy="894159"/>
          </a:xfrm>
          <a:prstGeom prst="roundRect">
            <a:avLst>
              <a:gd name="adj" fmla="val 8181"/>
            </a:avLst>
          </a:prstGeom>
          <a:solidFill>
            <a:srgbClr val="FFFFFF">
              <a:alpha val="95000"/>
            </a:srgbClr>
          </a:solidFill>
          <a:ln/>
        </p:spPr>
      </p:sp>
      <p:pic>
        <p:nvPicPr>
          <p:cNvPr id="26" name="Image 10" descr="preencoded.png">    </p:cNvPr>
          <p:cNvPicPr>
            <a:picLocks noChangeAspect="1"/>
          </p:cNvPicPr>
          <p:nvPr/>
        </p:nvPicPr>
        <p:blipFill>
          <a:blip r:embed="rId14"/>
          <a:stretch>
            <a:fillRect/>
          </a:stretch>
        </p:blipFill>
        <p:spPr>
          <a:xfrm>
            <a:off x="7364730" y="8637984"/>
            <a:ext cx="6868835" cy="60960"/>
          </a:xfrm>
          <a:prstGeom prst="rect">
            <a:avLst/>
          </a:prstGeom>
        </p:spPr>
      </p:pic>
      <p:pic>
        <p:nvPicPr>
          <p:cNvPr id="27" name="Image 11" descr="preencoded.png">    </p:cNvPr>
          <p:cNvPicPr>
            <a:picLocks noChangeAspect="1"/>
          </p:cNvPicPr>
          <p:nvPr/>
        </p:nvPicPr>
        <p:blipFill>
          <a:blip r:embed="rId15"/>
          <a:stretch>
            <a:fillRect/>
          </a:stretch>
        </p:blipFill>
        <p:spPr>
          <a:xfrm>
            <a:off x="10650260" y="8504396"/>
            <a:ext cx="297656" cy="297656"/>
          </a:xfrm>
          <a:prstGeom prst="rect">
            <a:avLst/>
          </a:prstGeom>
        </p:spPr>
      </p:pic>
      <p:pic>
        <p:nvPicPr>
          <p:cNvPr id="28" name="Image 12" descr="preencoded.png">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39557" y="8593693"/>
            <a:ext cx="119063" cy="119063"/>
          </a:xfrm>
          <a:prstGeom prst="rect">
            <a:avLst/>
          </a:prstGeom>
        </p:spPr>
      </p:pic>
      <p:sp>
        <p:nvSpPr>
          <p:cNvPr id="29" name="Text 14"/>
          <p:cNvSpPr/>
          <p:nvPr/>
        </p:nvSpPr>
        <p:spPr>
          <a:xfrm>
            <a:off x="7479149" y="8901232"/>
            <a:ext cx="1901904" cy="155019"/>
          </a:xfrm>
          <a:prstGeom prst="rect">
            <a:avLst/>
          </a:prstGeom>
          <a:noFill/>
          <a:ln/>
        </p:spPr>
        <p:txBody>
          <a:bodyPr wrap="none" lIns="0" tIns="0" rIns="0" bIns="0" rtlCol="0" anchor="t"/>
          <a:lstStyle/>
          <a:p>
            <a:pPr algn="l" indent="0" marL="0">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Indian AI Mission / Startup India</a:t>
            </a:r>
            <a:endParaRPr lang="en-US" sz="950" dirty="0"/>
          </a:p>
        </p:txBody>
      </p:sp>
      <p:sp>
        <p:nvSpPr>
          <p:cNvPr id="30" name="Text 15"/>
          <p:cNvSpPr/>
          <p:nvPr/>
        </p:nvSpPr>
        <p:spPr>
          <a:xfrm>
            <a:off x="7479149" y="9115782"/>
            <a:ext cx="6639997" cy="317183"/>
          </a:xfrm>
          <a:prstGeom prst="rect">
            <a:avLst/>
          </a:prstGeom>
          <a:noFill/>
          <a:ln/>
        </p:spPr>
        <p:txBody>
          <a:bodyPr wrap="squar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National programs supporting AI innovation with particular emphasis on solutions addressing India's development challenges, offering grants, infrastructure access, and regulatory support.</a:t>
            </a:r>
            <a:endParaRPr lang="en-US" sz="750" dirty="0"/>
          </a:p>
        </p:txBody>
      </p:sp>
      <p:sp>
        <p:nvSpPr>
          <p:cNvPr id="31" name="Text 16"/>
          <p:cNvSpPr/>
          <p:nvPr/>
        </p:nvSpPr>
        <p:spPr>
          <a:xfrm>
            <a:off x="396835" y="9658945"/>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The grant strategy focuses on programs aligned with RAYA's core mission, ensuring that funded work advances both the funder's objectives and RAYA's development roadmap. By maintaining an active pipeline of grant applications across multiple funding sources, RAYA can secure continuous non-dilutive capital throughout its development phases.</a:t>
            </a:r>
            <a:endParaRPr lang="en-US" sz="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20529" y="289084"/>
            <a:ext cx="5304949" cy="328613"/>
          </a:xfrm>
          <a:prstGeom prst="rect">
            <a:avLst/>
          </a:prstGeom>
          <a:noFill/>
          <a:ln/>
        </p:spPr>
        <p:txBody>
          <a:bodyPr wrap="none" lIns="0" tIns="0" rIns="0" bIns="0" rtlCol="0" anchor="t"/>
          <a:lstStyle/>
          <a:p>
            <a:pPr algn="l" indent="0" marL="0">
              <a:lnSpc>
                <a:spcPts val="2550"/>
              </a:lnSpc>
              <a:buNone/>
            </a:pPr>
            <a:r>
              <a:rPr lang="en-US" sz="20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2550"/>
              </a:lnSpc>
              <a:buNone/>
            </a:pPr>
            <a:r>
              <a:rPr lang="en-US" sz="2050" dirty="0">
                <a:solidFill>
                  <a:srgbClr val="2C2926"/>
                </a:solidFill>
                <a:latin typeface="Bricolage Grotesque Semi Bold" pitchFamily="34" charset="0"/>
                <a:ea typeface="Bricolage Grotesque Semi Bold" pitchFamily="34" charset="-122"/>
                <a:cs typeface="Bricolage Grotesque Semi Bold" pitchFamily="34" charset="-120"/>
              </a:rPr>
              <a:t> 7. RAYA Connect – Community Revenue</a:t>
            </a:r>
            <a:endParaRPr lang="en-US" sz="2050" dirty="0"/>
          </a:p>
        </p:txBody>
      </p:sp>
      <p:sp>
        <p:nvSpPr>
          <p:cNvPr id="3" name="Text 1"/>
          <p:cNvSpPr/>
          <p:nvPr/>
        </p:nvSpPr>
        <p:spPr>
          <a:xfrm>
            <a:off x="420529" y="659725"/>
            <a:ext cx="3414355" cy="164306"/>
          </a:xfrm>
          <a:prstGeom prst="rect">
            <a:avLst/>
          </a:prstGeom>
          <a:noFill/>
          <a:ln/>
        </p:spPr>
        <p:txBody>
          <a:bodyPr wrap="none" lIns="0" tIns="0" rIns="0" bIns="0" rtlCol="0" anchor="t"/>
          <a:lstStyle/>
          <a:p>
            <a:pPr algn="l" indent="0" marL="0">
              <a:lnSpc>
                <a:spcPts val="1250"/>
              </a:lnSpc>
              <a:buNone/>
            </a:pPr>
            <a:r>
              <a:rPr lang="en-US" sz="1000" dirty="0">
                <a:solidFill>
                  <a:srgbClr val="2C2926"/>
                </a:solidFill>
                <a:latin typeface="Bricolage Grotesque Semi Bold" pitchFamily="34" charset="0"/>
                <a:ea typeface="Bricolage Grotesque Semi Bold" pitchFamily="34" charset="-122"/>
                <a:cs typeface="Bricolage Grotesque Semi Bold" pitchFamily="34" charset="-120"/>
              </a:rPr>
              <a:t>Building a Global Network of Sustainability Innovators</a:t>
            </a:r>
            <a:endParaRPr lang="en-US" sz="1000" dirty="0"/>
          </a:p>
        </p:txBody>
      </p:sp>
      <p:sp>
        <p:nvSpPr>
          <p:cNvPr id="4" name="Text 2"/>
          <p:cNvSpPr/>
          <p:nvPr/>
        </p:nvSpPr>
        <p:spPr>
          <a:xfrm>
            <a:off x="420529" y="981670"/>
            <a:ext cx="13789343" cy="336233"/>
          </a:xfrm>
          <a:prstGeom prst="rect">
            <a:avLst/>
          </a:prstGeom>
          <a:noFill/>
          <a:ln/>
        </p:spPr>
        <p:txBody>
          <a:bodyPr wrap="square" lIns="0" tIns="0" rIns="0" bIns="0" rtlCol="0" anchor="t"/>
          <a:lstStyle/>
          <a:p>
            <a:pPr algn="l" indent="0" marL="0">
              <a:lnSpc>
                <a:spcPts val="1300"/>
              </a:lnSpc>
              <a:buNone/>
            </a:pPr>
            <a:r>
              <a:rPr lang="en-US" sz="800" dirty="0">
                <a:solidFill>
                  <a:srgbClr val="2C2926"/>
                </a:solidFill>
                <a:latin typeface="Inter" pitchFamily="34" charset="0"/>
                <a:ea typeface="Inter" pitchFamily="34" charset="-122"/>
                <a:cs typeface="Inter" pitchFamily="34" charset="-120"/>
              </a:rPr>
              <a:t>RAYA Connect transforms the traditional concept of a user community into a revenue-generating ecosystem that simultaneously drives adoption, fosters innovation, and creates sustainable income. This membership platform brings together researchers, engineers, sustainability professionals, and technology enthusiasts who share a commitment to leveraging AI for planetary benefit.</a:t>
            </a:r>
            <a:endParaRPr lang="en-US" sz="800" dirty="0"/>
          </a:p>
        </p:txBody>
      </p:sp>
      <p:sp>
        <p:nvSpPr>
          <p:cNvPr id="5" name="Text 3"/>
          <p:cNvSpPr/>
          <p:nvPr/>
        </p:nvSpPr>
        <p:spPr>
          <a:xfrm>
            <a:off x="420529" y="1436132"/>
            <a:ext cx="13789343" cy="336233"/>
          </a:xfrm>
          <a:prstGeom prst="rect">
            <a:avLst/>
          </a:prstGeom>
          <a:noFill/>
          <a:ln/>
        </p:spPr>
        <p:txBody>
          <a:bodyPr wrap="square" lIns="0" tIns="0" rIns="0" bIns="0" rtlCol="0" anchor="t"/>
          <a:lstStyle/>
          <a:p>
            <a:pPr algn="l" indent="0" marL="0">
              <a:lnSpc>
                <a:spcPts val="1300"/>
              </a:lnSpc>
              <a:buNone/>
            </a:pPr>
            <a:r>
              <a:rPr lang="en-US" sz="800" dirty="0">
                <a:solidFill>
                  <a:srgbClr val="2C2926"/>
                </a:solidFill>
                <a:latin typeface="Inter" pitchFamily="34" charset="0"/>
                <a:ea typeface="Inter" pitchFamily="34" charset="-122"/>
                <a:cs typeface="Inter" pitchFamily="34" charset="-120"/>
              </a:rPr>
              <a:t>The community model recognizes that RAYA's value extends beyond its technology to encompass the collective intelligence, expertise, and collaborative energy of its user base. By creating structured opportunities for members to learn, contribute, and connect, RAYA Connect builds a loyal constituency that accelerates platform development while generating predictable recurring revenue.</a:t>
            </a:r>
            <a:endParaRPr lang="en-US" sz="800" dirty="0"/>
          </a:p>
        </p:txBody>
      </p:sp>
      <p:sp>
        <p:nvSpPr>
          <p:cNvPr id="6" name="Shape 4"/>
          <p:cNvSpPr/>
          <p:nvPr/>
        </p:nvSpPr>
        <p:spPr>
          <a:xfrm>
            <a:off x="7307580" y="1890593"/>
            <a:ext cx="15240" cy="4786193"/>
          </a:xfrm>
          <a:prstGeom prst="roundRect">
            <a:avLst>
              <a:gd name="adj" fmla="val 289789"/>
            </a:avLst>
          </a:prstGeom>
          <a:solidFill>
            <a:srgbClr val="F8ECD3"/>
          </a:solidFill>
          <a:ln/>
        </p:spPr>
      </p:sp>
      <p:sp>
        <p:nvSpPr>
          <p:cNvPr id="7" name="Shape 5"/>
          <p:cNvSpPr/>
          <p:nvPr/>
        </p:nvSpPr>
        <p:spPr>
          <a:xfrm>
            <a:off x="405289" y="1890593"/>
            <a:ext cx="6894671" cy="789027"/>
          </a:xfrm>
          <a:prstGeom prst="roundRect">
            <a:avLst>
              <a:gd name="adj" fmla="val 5597"/>
            </a:avLst>
          </a:prstGeom>
          <a:solidFill>
            <a:srgbClr val="FFFFFF"/>
          </a:solidFill>
          <a:ln w="7620">
            <a:solidFill>
              <a:srgbClr val="F8ECD3"/>
            </a:solidFill>
            <a:prstDash val="solid"/>
          </a:ln>
        </p:spPr>
      </p:sp>
      <p:sp>
        <p:nvSpPr>
          <p:cNvPr id="8" name="Text 6"/>
          <p:cNvSpPr/>
          <p:nvPr/>
        </p:nvSpPr>
        <p:spPr>
          <a:xfrm>
            <a:off x="5735598" y="2003346"/>
            <a:ext cx="1459230" cy="164306"/>
          </a:xfrm>
          <a:prstGeom prst="rect">
            <a:avLst/>
          </a:prstGeom>
          <a:noFill/>
          <a:ln/>
        </p:spPr>
        <p:txBody>
          <a:bodyPr wrap="none" lIns="0" tIns="0" rIns="0" bIns="0" rtlCol="0" anchor="t"/>
          <a:lstStyle/>
          <a:p>
            <a:pPr algn="r" indent="0" marL="0">
              <a:lnSpc>
                <a:spcPts val="1250"/>
              </a:lnSpc>
              <a:buNone/>
            </a:pPr>
            <a:r>
              <a:rPr lang="en-US" sz="1000" dirty="0">
                <a:solidFill>
                  <a:srgbClr val="2C2926"/>
                </a:solidFill>
                <a:latin typeface="Bricolage Grotesque Semi Bold" pitchFamily="34" charset="0"/>
                <a:ea typeface="Bricolage Grotesque Semi Bold" pitchFamily="34" charset="-122"/>
                <a:cs typeface="Bricolage Grotesque Semi Bold" pitchFamily="34" charset="-120"/>
              </a:rPr>
              <a:t>Early Access Programs</a:t>
            </a:r>
            <a:endParaRPr lang="en-US" sz="1000" dirty="0"/>
          </a:p>
        </p:txBody>
      </p:sp>
      <p:sp>
        <p:nvSpPr>
          <p:cNvPr id="9" name="Text 7"/>
          <p:cNvSpPr/>
          <p:nvPr/>
        </p:nvSpPr>
        <p:spPr>
          <a:xfrm>
            <a:off x="518041" y="2230636"/>
            <a:ext cx="6676787" cy="336233"/>
          </a:xfrm>
          <a:prstGeom prst="rect">
            <a:avLst/>
          </a:prstGeom>
          <a:noFill/>
          <a:ln/>
        </p:spPr>
        <p:txBody>
          <a:bodyPr wrap="square" lIns="0" tIns="0" rIns="0" bIns="0" rtlCol="0" anchor="t"/>
          <a:lstStyle/>
          <a:p>
            <a:pPr algn="r" indent="0" marL="0">
              <a:lnSpc>
                <a:spcPts val="1300"/>
              </a:lnSpc>
              <a:buNone/>
            </a:pPr>
            <a:r>
              <a:rPr lang="en-US" sz="800" dirty="0">
                <a:solidFill>
                  <a:srgbClr val="2C2926"/>
                </a:solidFill>
                <a:latin typeface="Inter" pitchFamily="34" charset="0"/>
                <a:ea typeface="Inter" pitchFamily="34" charset="-122"/>
                <a:cs typeface="Inter" pitchFamily="34" charset="-120"/>
              </a:rPr>
              <a:t>Premium members receive advance access to new APIs, research findings, and beta features, allowing them to gain competitive advantages and provide feedback that shapes product development</a:t>
            </a:r>
            <a:endParaRPr lang="en-US" sz="800" dirty="0"/>
          </a:p>
        </p:txBody>
      </p:sp>
      <p:sp>
        <p:nvSpPr>
          <p:cNvPr id="10" name="Shape 8"/>
          <p:cNvSpPr/>
          <p:nvPr/>
        </p:nvSpPr>
        <p:spPr>
          <a:xfrm>
            <a:off x="7330440" y="2889885"/>
            <a:ext cx="6894671" cy="789027"/>
          </a:xfrm>
          <a:prstGeom prst="rect">
            <a:avLst/>
          </a:prstGeom>
          <a:solidFill>
            <a:srgbClr val="FFFFFF"/>
          </a:solidFill>
          <a:ln w="7620">
            <a:solidFill>
              <a:srgbClr val="F8ECD3"/>
            </a:solidFill>
            <a:prstDash val="solid"/>
          </a:ln>
        </p:spPr>
      </p:sp>
      <p:sp>
        <p:nvSpPr>
          <p:cNvPr id="11" name="Text 9"/>
          <p:cNvSpPr/>
          <p:nvPr/>
        </p:nvSpPr>
        <p:spPr>
          <a:xfrm>
            <a:off x="7435572" y="3002637"/>
            <a:ext cx="1943933" cy="164306"/>
          </a:xfrm>
          <a:prstGeom prst="rect">
            <a:avLst/>
          </a:prstGeom>
          <a:noFill/>
          <a:ln/>
        </p:spPr>
        <p:txBody>
          <a:bodyPr wrap="none" lIns="0" tIns="0" rIns="0" bIns="0" rtlCol="0" anchor="t"/>
          <a:lstStyle/>
          <a:p>
            <a:pPr algn="l" indent="0" marL="0">
              <a:lnSpc>
                <a:spcPts val="1250"/>
              </a:lnSpc>
              <a:buNone/>
            </a:pPr>
            <a:r>
              <a:rPr lang="en-US" sz="1000" dirty="0">
                <a:solidFill>
                  <a:srgbClr val="2C2926"/>
                </a:solidFill>
                <a:latin typeface="Bricolage Grotesque Semi Bold" pitchFamily="34" charset="0"/>
                <a:ea typeface="Bricolage Grotesque Semi Bold" pitchFamily="34" charset="-122"/>
                <a:cs typeface="Bricolage Grotesque Semi Bold" pitchFamily="34" charset="-120"/>
              </a:rPr>
              <a:t>Exclusive Datasets &amp; Research</a:t>
            </a:r>
            <a:endParaRPr lang="en-US" sz="1000" dirty="0"/>
          </a:p>
        </p:txBody>
      </p:sp>
      <p:sp>
        <p:nvSpPr>
          <p:cNvPr id="12" name="Text 10"/>
          <p:cNvSpPr/>
          <p:nvPr/>
        </p:nvSpPr>
        <p:spPr>
          <a:xfrm>
            <a:off x="7435572" y="3229928"/>
            <a:ext cx="6676787" cy="336233"/>
          </a:xfrm>
          <a:prstGeom prst="rect">
            <a:avLst/>
          </a:prstGeom>
          <a:noFill/>
          <a:ln/>
        </p:spPr>
        <p:txBody>
          <a:bodyPr wrap="square" lIns="0" tIns="0" rIns="0" bIns="0" rtlCol="0" anchor="t"/>
          <a:lstStyle/>
          <a:p>
            <a:pPr algn="l" indent="0" marL="0">
              <a:lnSpc>
                <a:spcPts val="1300"/>
              </a:lnSpc>
              <a:buNone/>
            </a:pPr>
            <a:r>
              <a:rPr lang="en-US" sz="800" dirty="0">
                <a:solidFill>
                  <a:srgbClr val="2C2926"/>
                </a:solidFill>
                <a:latin typeface="Inter" pitchFamily="34" charset="0"/>
                <a:ea typeface="Inter" pitchFamily="34" charset="-122"/>
                <a:cs typeface="Inter" pitchFamily="34" charset="-120"/>
              </a:rPr>
              <a:t>Members access proprietary datasets, research papers, and analytical tools before public release, supporting their own projects while validating RAYA's capabilities</a:t>
            </a:r>
            <a:endParaRPr lang="en-US" sz="800" dirty="0"/>
          </a:p>
        </p:txBody>
      </p:sp>
      <p:sp>
        <p:nvSpPr>
          <p:cNvPr id="13" name="Shape 11"/>
          <p:cNvSpPr/>
          <p:nvPr/>
        </p:nvSpPr>
        <p:spPr>
          <a:xfrm>
            <a:off x="405289" y="3889177"/>
            <a:ext cx="6894671" cy="789027"/>
          </a:xfrm>
          <a:prstGeom prst="roundRect">
            <a:avLst>
              <a:gd name="adj" fmla="val 5597"/>
            </a:avLst>
          </a:prstGeom>
          <a:solidFill>
            <a:srgbClr val="FFFFFF"/>
          </a:solidFill>
          <a:ln w="7620">
            <a:solidFill>
              <a:srgbClr val="F8ECD3"/>
            </a:solidFill>
            <a:prstDash val="solid"/>
          </a:ln>
        </p:spPr>
      </p:sp>
      <p:sp>
        <p:nvSpPr>
          <p:cNvPr id="14" name="Text 12"/>
          <p:cNvSpPr/>
          <p:nvPr/>
        </p:nvSpPr>
        <p:spPr>
          <a:xfrm>
            <a:off x="5643920" y="4001929"/>
            <a:ext cx="1550908" cy="164306"/>
          </a:xfrm>
          <a:prstGeom prst="rect">
            <a:avLst/>
          </a:prstGeom>
          <a:noFill/>
          <a:ln/>
        </p:spPr>
        <p:txBody>
          <a:bodyPr wrap="none" lIns="0" tIns="0" rIns="0" bIns="0" rtlCol="0" anchor="t"/>
          <a:lstStyle/>
          <a:p>
            <a:pPr algn="r" indent="0" marL="0">
              <a:lnSpc>
                <a:spcPts val="1250"/>
              </a:lnSpc>
              <a:buNone/>
            </a:pPr>
            <a:r>
              <a:rPr lang="en-US" sz="1000" dirty="0">
                <a:solidFill>
                  <a:srgbClr val="2C2926"/>
                </a:solidFill>
                <a:latin typeface="Bricolage Grotesque Semi Bold" pitchFamily="34" charset="0"/>
                <a:ea typeface="Bricolage Grotesque Semi Bold" pitchFamily="34" charset="-122"/>
                <a:cs typeface="Bricolage Grotesque Semi Bold" pitchFamily="34" charset="-120"/>
              </a:rPr>
              <a:t>Learning &amp; Development</a:t>
            </a:r>
            <a:endParaRPr lang="en-US" sz="1000" dirty="0"/>
          </a:p>
        </p:txBody>
      </p:sp>
      <p:sp>
        <p:nvSpPr>
          <p:cNvPr id="15" name="Text 13"/>
          <p:cNvSpPr/>
          <p:nvPr/>
        </p:nvSpPr>
        <p:spPr>
          <a:xfrm>
            <a:off x="518041" y="4229219"/>
            <a:ext cx="6676787" cy="336233"/>
          </a:xfrm>
          <a:prstGeom prst="rect">
            <a:avLst/>
          </a:prstGeom>
          <a:noFill/>
          <a:ln/>
        </p:spPr>
        <p:txBody>
          <a:bodyPr wrap="square" lIns="0" tIns="0" rIns="0" bIns="0" rtlCol="0" anchor="t"/>
          <a:lstStyle/>
          <a:p>
            <a:pPr algn="r" indent="0" marL="0">
              <a:lnSpc>
                <a:spcPts val="1300"/>
              </a:lnSpc>
              <a:buNone/>
            </a:pPr>
            <a:r>
              <a:rPr lang="en-US" sz="800" dirty="0">
                <a:solidFill>
                  <a:srgbClr val="2C2926"/>
                </a:solidFill>
                <a:latin typeface="Inter" pitchFamily="34" charset="0"/>
                <a:ea typeface="Inter" pitchFamily="34" charset="-122"/>
                <a:cs typeface="Inter" pitchFamily="34" charset="-120"/>
              </a:rPr>
              <a:t>Structured learning modules, certification programs, and skill-building workshops that enhance members' capabilities while deepening their engagement with RAYA's ecosystem</a:t>
            </a:r>
            <a:endParaRPr lang="en-US" sz="800" dirty="0"/>
          </a:p>
        </p:txBody>
      </p:sp>
      <p:sp>
        <p:nvSpPr>
          <p:cNvPr id="16" name="Shape 14"/>
          <p:cNvSpPr/>
          <p:nvPr/>
        </p:nvSpPr>
        <p:spPr>
          <a:xfrm>
            <a:off x="7330440" y="4888468"/>
            <a:ext cx="6894671" cy="789027"/>
          </a:xfrm>
          <a:prstGeom prst="rect">
            <a:avLst/>
          </a:prstGeom>
          <a:solidFill>
            <a:srgbClr val="FFFFFF"/>
          </a:solidFill>
          <a:ln w="7620">
            <a:solidFill>
              <a:srgbClr val="F8ECD3"/>
            </a:solidFill>
            <a:prstDash val="solid"/>
          </a:ln>
        </p:spPr>
      </p:sp>
      <p:sp>
        <p:nvSpPr>
          <p:cNvPr id="17" name="Text 15"/>
          <p:cNvSpPr/>
          <p:nvPr/>
        </p:nvSpPr>
        <p:spPr>
          <a:xfrm>
            <a:off x="7435572" y="5001220"/>
            <a:ext cx="1616631" cy="164306"/>
          </a:xfrm>
          <a:prstGeom prst="rect">
            <a:avLst/>
          </a:prstGeom>
          <a:noFill/>
          <a:ln/>
        </p:spPr>
        <p:txBody>
          <a:bodyPr wrap="none" lIns="0" tIns="0" rIns="0" bIns="0" rtlCol="0" anchor="t"/>
          <a:lstStyle/>
          <a:p>
            <a:pPr algn="l" indent="0" marL="0">
              <a:lnSpc>
                <a:spcPts val="1250"/>
              </a:lnSpc>
              <a:buNone/>
            </a:pPr>
            <a:r>
              <a:rPr lang="en-US" sz="1000" dirty="0">
                <a:solidFill>
                  <a:srgbClr val="2C2926"/>
                </a:solidFill>
                <a:latin typeface="Bricolage Grotesque Semi Bold" pitchFamily="34" charset="0"/>
                <a:ea typeface="Bricolage Grotesque Semi Bold" pitchFamily="34" charset="-122"/>
                <a:cs typeface="Bricolage Grotesque Semi Bold" pitchFamily="34" charset="-120"/>
              </a:rPr>
              <a:t>Hackathons &amp; Challenges</a:t>
            </a:r>
            <a:endParaRPr lang="en-US" sz="1000" dirty="0"/>
          </a:p>
        </p:txBody>
      </p:sp>
      <p:sp>
        <p:nvSpPr>
          <p:cNvPr id="18" name="Text 16"/>
          <p:cNvSpPr/>
          <p:nvPr/>
        </p:nvSpPr>
        <p:spPr>
          <a:xfrm>
            <a:off x="7435572" y="5228511"/>
            <a:ext cx="6676787" cy="336233"/>
          </a:xfrm>
          <a:prstGeom prst="rect">
            <a:avLst/>
          </a:prstGeom>
          <a:noFill/>
          <a:ln/>
        </p:spPr>
        <p:txBody>
          <a:bodyPr wrap="square" lIns="0" tIns="0" rIns="0" bIns="0" rtlCol="0" anchor="t"/>
          <a:lstStyle/>
          <a:p>
            <a:pPr algn="l" indent="0" marL="0">
              <a:lnSpc>
                <a:spcPts val="1300"/>
              </a:lnSpc>
              <a:buNone/>
            </a:pPr>
            <a:r>
              <a:rPr lang="en-US" sz="800" dirty="0">
                <a:solidFill>
                  <a:srgbClr val="2C2926"/>
                </a:solidFill>
                <a:latin typeface="Inter" pitchFamily="34" charset="0"/>
                <a:ea typeface="Inter" pitchFamily="34" charset="-122"/>
                <a:cs typeface="Inter" pitchFamily="34" charset="-120"/>
              </a:rPr>
              <a:t>Regular competitions addressing real-world sustainability problems, fostering innovation while identifying talented developers and novel use cases for RAYA's technology</a:t>
            </a:r>
            <a:endParaRPr lang="en-US" sz="800" dirty="0"/>
          </a:p>
        </p:txBody>
      </p:sp>
      <p:sp>
        <p:nvSpPr>
          <p:cNvPr id="19" name="Shape 17"/>
          <p:cNvSpPr/>
          <p:nvPr/>
        </p:nvSpPr>
        <p:spPr>
          <a:xfrm>
            <a:off x="405289" y="5887760"/>
            <a:ext cx="6894671" cy="789027"/>
          </a:xfrm>
          <a:prstGeom prst="roundRect">
            <a:avLst>
              <a:gd name="adj" fmla="val 5597"/>
            </a:avLst>
          </a:prstGeom>
          <a:solidFill>
            <a:srgbClr val="FFFFFF"/>
          </a:solidFill>
          <a:ln w="7620">
            <a:solidFill>
              <a:srgbClr val="F8ECD3"/>
            </a:solidFill>
            <a:prstDash val="solid"/>
          </a:ln>
        </p:spPr>
      </p:sp>
      <p:sp>
        <p:nvSpPr>
          <p:cNvPr id="20" name="Text 18"/>
          <p:cNvSpPr/>
          <p:nvPr/>
        </p:nvSpPr>
        <p:spPr>
          <a:xfrm>
            <a:off x="5810369" y="6000512"/>
            <a:ext cx="1384459" cy="164306"/>
          </a:xfrm>
          <a:prstGeom prst="rect">
            <a:avLst/>
          </a:prstGeom>
          <a:noFill/>
          <a:ln/>
        </p:spPr>
        <p:txBody>
          <a:bodyPr wrap="none" lIns="0" tIns="0" rIns="0" bIns="0" rtlCol="0" anchor="t"/>
          <a:lstStyle/>
          <a:p>
            <a:pPr algn="r" indent="0" marL="0">
              <a:lnSpc>
                <a:spcPts val="1250"/>
              </a:lnSpc>
              <a:buNone/>
            </a:pPr>
            <a:r>
              <a:rPr lang="en-US" sz="1000" dirty="0">
                <a:solidFill>
                  <a:srgbClr val="2C2926"/>
                </a:solidFill>
                <a:latin typeface="Bricolage Grotesque Semi Bold" pitchFamily="34" charset="0"/>
                <a:ea typeface="Bricolage Grotesque Semi Bold" pitchFamily="34" charset="-122"/>
                <a:cs typeface="Bricolage Grotesque Semi Bold" pitchFamily="34" charset="-120"/>
              </a:rPr>
              <a:t>Mentorship Networks</a:t>
            </a:r>
            <a:endParaRPr lang="en-US" sz="1000" dirty="0"/>
          </a:p>
        </p:txBody>
      </p:sp>
      <p:sp>
        <p:nvSpPr>
          <p:cNvPr id="21" name="Text 19"/>
          <p:cNvSpPr/>
          <p:nvPr/>
        </p:nvSpPr>
        <p:spPr>
          <a:xfrm>
            <a:off x="518041" y="6227802"/>
            <a:ext cx="6676787" cy="336233"/>
          </a:xfrm>
          <a:prstGeom prst="rect">
            <a:avLst/>
          </a:prstGeom>
          <a:noFill/>
          <a:ln/>
        </p:spPr>
        <p:txBody>
          <a:bodyPr wrap="square" lIns="0" tIns="0" rIns="0" bIns="0" rtlCol="0" anchor="t"/>
          <a:lstStyle/>
          <a:p>
            <a:pPr algn="r" indent="0" marL="0">
              <a:lnSpc>
                <a:spcPts val="1300"/>
              </a:lnSpc>
              <a:buNone/>
            </a:pPr>
            <a:r>
              <a:rPr lang="en-US" sz="800" dirty="0">
                <a:solidFill>
                  <a:srgbClr val="2C2926"/>
                </a:solidFill>
                <a:latin typeface="Inter" pitchFamily="34" charset="0"/>
                <a:ea typeface="Inter" pitchFamily="34" charset="-122"/>
                <a:cs typeface="Inter" pitchFamily="34" charset="-120"/>
              </a:rPr>
              <a:t>Connecting experienced practitioners with newcomers, facilitating knowledge transfer and building lasting professional relationships within the sustainability-tech community</a:t>
            </a:r>
            <a:endParaRPr lang="en-US" sz="800" dirty="0"/>
          </a:p>
        </p:txBody>
      </p:sp>
      <p:sp>
        <p:nvSpPr>
          <p:cNvPr id="22" name="Text 20"/>
          <p:cNvSpPr/>
          <p:nvPr/>
        </p:nvSpPr>
        <p:spPr>
          <a:xfrm>
            <a:off x="420529" y="6900148"/>
            <a:ext cx="1314331" cy="164306"/>
          </a:xfrm>
          <a:prstGeom prst="rect">
            <a:avLst/>
          </a:prstGeom>
          <a:noFill/>
          <a:ln/>
        </p:spPr>
        <p:txBody>
          <a:bodyPr wrap="none" lIns="0" tIns="0" rIns="0" bIns="0" rtlCol="0" anchor="t"/>
          <a:lstStyle/>
          <a:p>
            <a:pPr algn="l" indent="0" marL="0">
              <a:lnSpc>
                <a:spcPts val="1250"/>
              </a:lnSpc>
              <a:buNone/>
            </a:pPr>
            <a:r>
              <a:rPr lang="en-US" sz="1000" dirty="0">
                <a:solidFill>
                  <a:srgbClr val="2C2926"/>
                </a:solidFill>
                <a:latin typeface="Bricolage Grotesque Semi Bold" pitchFamily="34" charset="0"/>
                <a:ea typeface="Bricolage Grotesque Semi Bold" pitchFamily="34" charset="-122"/>
                <a:cs typeface="Bricolage Grotesque Semi Bold" pitchFamily="34" charset="-120"/>
              </a:rPr>
              <a:t>Membership Tiers</a:t>
            </a:r>
            <a:endParaRPr lang="en-US" sz="1000" dirty="0"/>
          </a:p>
        </p:txBody>
      </p:sp>
      <p:sp>
        <p:nvSpPr>
          <p:cNvPr id="23" name="Text 21"/>
          <p:cNvSpPr/>
          <p:nvPr/>
        </p:nvSpPr>
        <p:spPr>
          <a:xfrm>
            <a:off x="420529" y="7169587"/>
            <a:ext cx="6766441" cy="168116"/>
          </a:xfrm>
          <a:prstGeom prst="rect">
            <a:avLst/>
          </a:prstGeom>
          <a:noFill/>
          <a:ln/>
        </p:spPr>
        <p:txBody>
          <a:bodyPr wrap="none" lIns="0" tIns="0" rIns="0" bIns="0" rtlCol="0" anchor="t"/>
          <a:lstStyle/>
          <a:p>
            <a:pPr algn="l" indent="0" marL="0">
              <a:lnSpc>
                <a:spcPts val="1300"/>
              </a:lnSpc>
              <a:buNone/>
            </a:pPr>
            <a:r>
              <a:rPr lang="en-US" sz="800" b="1" dirty="0">
                <a:solidFill>
                  <a:srgbClr val="2C2926"/>
                </a:solidFill>
                <a:latin typeface="Inter" pitchFamily="34" charset="0"/>
                <a:ea typeface="Inter" pitchFamily="34" charset="-122"/>
                <a:cs typeface="Inter" pitchFamily="34" charset="-120"/>
              </a:rPr>
              <a:t>Free:</a:t>
            </a:r>
            <a:pPr algn="l" indent="0" marL="0">
              <a:lnSpc>
                <a:spcPts val="1300"/>
              </a:lnSpc>
              <a:buNone/>
            </a:pPr>
            <a:r>
              <a:rPr lang="en-US" sz="800" dirty="0">
                <a:solidFill>
                  <a:srgbClr val="2C2926"/>
                </a:solidFill>
                <a:latin typeface="Inter" pitchFamily="34" charset="0"/>
                <a:ea typeface="Inter" pitchFamily="34" charset="-122"/>
                <a:cs typeface="Inter" pitchFamily="34" charset="-120"/>
              </a:rPr>
              <a:t> Basic access to community forums, limited API calls, and introductory learning content</a:t>
            </a:r>
            <a:endParaRPr lang="en-US" sz="800" dirty="0"/>
          </a:p>
        </p:txBody>
      </p:sp>
      <p:sp>
        <p:nvSpPr>
          <p:cNvPr id="24" name="Text 22"/>
          <p:cNvSpPr/>
          <p:nvPr/>
        </p:nvSpPr>
        <p:spPr>
          <a:xfrm>
            <a:off x="420529" y="7432238"/>
            <a:ext cx="6766441" cy="168116"/>
          </a:xfrm>
          <a:prstGeom prst="rect">
            <a:avLst/>
          </a:prstGeom>
          <a:noFill/>
          <a:ln/>
        </p:spPr>
        <p:txBody>
          <a:bodyPr wrap="none" lIns="0" tIns="0" rIns="0" bIns="0" rtlCol="0" anchor="t"/>
          <a:lstStyle/>
          <a:p>
            <a:pPr algn="l" indent="0" marL="0">
              <a:lnSpc>
                <a:spcPts val="1300"/>
              </a:lnSpc>
              <a:buNone/>
            </a:pPr>
            <a:r>
              <a:rPr lang="en-US" sz="800" b="1" dirty="0">
                <a:solidFill>
                  <a:srgbClr val="2C2926"/>
                </a:solidFill>
                <a:latin typeface="Inter" pitchFamily="34" charset="0"/>
                <a:ea typeface="Inter" pitchFamily="34" charset="-122"/>
                <a:cs typeface="Inter" pitchFamily="34" charset="-120"/>
              </a:rPr>
              <a:t>Plus ($19/month):</a:t>
            </a:r>
            <a:pPr algn="l" indent="0" marL="0">
              <a:lnSpc>
                <a:spcPts val="1300"/>
              </a:lnSpc>
              <a:buNone/>
            </a:pPr>
            <a:r>
              <a:rPr lang="en-US" sz="800" dirty="0">
                <a:solidFill>
                  <a:srgbClr val="2C2926"/>
                </a:solidFill>
                <a:latin typeface="Inter" pitchFamily="34" charset="0"/>
                <a:ea typeface="Inter" pitchFamily="34" charset="-122"/>
                <a:cs typeface="Inter" pitchFamily="34" charset="-120"/>
              </a:rPr>
              <a:t> Enhanced API quotas, exclusive datasets, learning modules, and event access</a:t>
            </a:r>
            <a:endParaRPr lang="en-US" sz="800" dirty="0"/>
          </a:p>
        </p:txBody>
      </p:sp>
      <p:sp>
        <p:nvSpPr>
          <p:cNvPr id="25" name="Text 23"/>
          <p:cNvSpPr/>
          <p:nvPr/>
        </p:nvSpPr>
        <p:spPr>
          <a:xfrm>
            <a:off x="420529" y="7694890"/>
            <a:ext cx="6766441" cy="168116"/>
          </a:xfrm>
          <a:prstGeom prst="rect">
            <a:avLst/>
          </a:prstGeom>
          <a:noFill/>
          <a:ln/>
        </p:spPr>
        <p:txBody>
          <a:bodyPr wrap="none" lIns="0" tIns="0" rIns="0" bIns="0" rtlCol="0" anchor="t"/>
          <a:lstStyle/>
          <a:p>
            <a:pPr algn="l" indent="0" marL="0">
              <a:lnSpc>
                <a:spcPts val="1300"/>
              </a:lnSpc>
              <a:buNone/>
            </a:pPr>
            <a:r>
              <a:rPr lang="en-US" sz="800" b="1" dirty="0">
                <a:solidFill>
                  <a:srgbClr val="2C2926"/>
                </a:solidFill>
                <a:latin typeface="Inter" pitchFamily="34" charset="0"/>
                <a:ea typeface="Inter" pitchFamily="34" charset="-122"/>
                <a:cs typeface="Inter" pitchFamily="34" charset="-120"/>
              </a:rPr>
              <a:t>Pro ($99/month):</a:t>
            </a:r>
            <a:pPr algn="l" indent="0" marL="0">
              <a:lnSpc>
                <a:spcPts val="1300"/>
              </a:lnSpc>
              <a:buNone/>
            </a:pPr>
            <a:r>
              <a:rPr lang="en-US" sz="800" dirty="0">
                <a:solidFill>
                  <a:srgbClr val="2C2926"/>
                </a:solidFill>
                <a:latin typeface="Inter" pitchFamily="34" charset="0"/>
                <a:ea typeface="Inter" pitchFamily="34" charset="-122"/>
                <a:cs typeface="Inter" pitchFamily="34" charset="-120"/>
              </a:rPr>
              <a:t> Full platform access, priority support, beta features, and commercial usage rights</a:t>
            </a:r>
            <a:endParaRPr lang="en-US" sz="800" dirty="0"/>
          </a:p>
        </p:txBody>
      </p:sp>
      <p:sp>
        <p:nvSpPr>
          <p:cNvPr id="26" name="Text 24"/>
          <p:cNvSpPr/>
          <p:nvPr/>
        </p:nvSpPr>
        <p:spPr>
          <a:xfrm>
            <a:off x="7451050" y="6900148"/>
            <a:ext cx="1314331" cy="164306"/>
          </a:xfrm>
          <a:prstGeom prst="rect">
            <a:avLst/>
          </a:prstGeom>
          <a:noFill/>
          <a:ln/>
        </p:spPr>
        <p:txBody>
          <a:bodyPr wrap="none" lIns="0" tIns="0" rIns="0" bIns="0" rtlCol="0" anchor="t"/>
          <a:lstStyle/>
          <a:p>
            <a:pPr algn="l" indent="0" marL="0">
              <a:lnSpc>
                <a:spcPts val="1250"/>
              </a:lnSpc>
              <a:buNone/>
            </a:pPr>
            <a:r>
              <a:rPr lang="en-US" sz="1000" dirty="0">
                <a:solidFill>
                  <a:srgbClr val="2C2926"/>
                </a:solidFill>
                <a:latin typeface="Bricolage Grotesque Semi Bold" pitchFamily="34" charset="0"/>
                <a:ea typeface="Bricolage Grotesque Semi Bold" pitchFamily="34" charset="-122"/>
                <a:cs typeface="Bricolage Grotesque Semi Bold" pitchFamily="34" charset="-120"/>
              </a:rPr>
              <a:t>Growth Strategy</a:t>
            </a:r>
            <a:endParaRPr lang="en-US" sz="1000" dirty="0"/>
          </a:p>
        </p:txBody>
      </p:sp>
      <p:sp>
        <p:nvSpPr>
          <p:cNvPr id="27" name="Text 25"/>
          <p:cNvSpPr/>
          <p:nvPr/>
        </p:nvSpPr>
        <p:spPr>
          <a:xfrm>
            <a:off x="7451050" y="7169587"/>
            <a:ext cx="6766441" cy="336233"/>
          </a:xfrm>
          <a:prstGeom prst="rect">
            <a:avLst/>
          </a:prstGeom>
          <a:noFill/>
          <a:ln/>
        </p:spPr>
        <p:txBody>
          <a:bodyPr wrap="square" lIns="0" tIns="0" rIns="0" bIns="0" rtlCol="0" anchor="t"/>
          <a:lstStyle/>
          <a:p>
            <a:pPr algn="l" indent="0" marL="0">
              <a:lnSpc>
                <a:spcPts val="1300"/>
              </a:lnSpc>
              <a:buNone/>
            </a:pPr>
            <a:r>
              <a:rPr lang="en-US" sz="800" dirty="0">
                <a:solidFill>
                  <a:srgbClr val="2C2926"/>
                </a:solidFill>
                <a:latin typeface="Inter" pitchFamily="34" charset="0"/>
                <a:ea typeface="Inter" pitchFamily="34" charset="-122"/>
                <a:cs typeface="Inter" pitchFamily="34" charset="-120"/>
              </a:rPr>
              <a:t>Launch with free tier to build critical mass, then convert power users to paid tiers through value demonstration. Target 10,000 free members and 5-10% conversion to paid tiers within first year, scaling to 100,000+ members by Phase 8.</a:t>
            </a: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96835" y="272891"/>
            <a:ext cx="4191238" cy="31777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Bricolage Grotesque Semi Bold" pitchFamily="34" charset="0"/>
                <a:ea typeface="Bricolage Grotesque Semi Bold" pitchFamily="34" charset="-122"/>
                <a:cs typeface="Bricolage Grotesque Semi Bold" pitchFamily="34" charset="-120"/>
              </a:rPr>
              <a:t>💼</a:t>
            </a:r>
            <a:pPr algn="l" indent="0" marL="0">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 Revenue Architecture Summary</a:t>
            </a:r>
            <a:endParaRPr lang="en-US" sz="1950" dirty="0"/>
          </a:p>
        </p:txBody>
      </p:sp>
      <p:sp>
        <p:nvSpPr>
          <p:cNvPr id="3" name="Text 1"/>
          <p:cNvSpPr/>
          <p:nvPr/>
        </p:nvSpPr>
        <p:spPr>
          <a:xfrm>
            <a:off x="396835" y="630317"/>
            <a:ext cx="2535198" cy="155019"/>
          </a:xfrm>
          <a:prstGeom prst="rect">
            <a:avLst/>
          </a:prstGeom>
          <a:noFill/>
          <a:ln/>
        </p:spPr>
        <p:txBody>
          <a:bodyPr wrap="none" lIns="0" tIns="0" rIns="0" bIns="0" rtlCol="0" anchor="t"/>
          <a:lstStyle/>
          <a:p>
            <a:pPr algn="l" indent="0" marL="0">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Seven Streams, One Integrated Ecosystem</a:t>
            </a:r>
            <a:endParaRPr lang="en-US" sz="950" dirty="0"/>
          </a:p>
        </p:txBody>
      </p:sp>
      <p:sp>
        <p:nvSpPr>
          <p:cNvPr id="4" name="Shape 2"/>
          <p:cNvSpPr/>
          <p:nvPr/>
        </p:nvSpPr>
        <p:spPr>
          <a:xfrm>
            <a:off x="396835" y="934164"/>
            <a:ext cx="13836729" cy="2358390"/>
          </a:xfrm>
          <a:prstGeom prst="roundRect">
            <a:avLst>
              <a:gd name="adj" fmla="val 1767"/>
            </a:avLst>
          </a:prstGeom>
          <a:noFill/>
          <a:ln w="7620">
            <a:solidFill>
              <a:srgbClr val="000000">
                <a:alpha val="8000"/>
              </a:srgbClr>
            </a:solidFill>
            <a:prstDash val="solid"/>
          </a:ln>
        </p:spPr>
      </p:sp>
      <p:sp>
        <p:nvSpPr>
          <p:cNvPr id="5" name="Shape 3"/>
          <p:cNvSpPr/>
          <p:nvPr/>
        </p:nvSpPr>
        <p:spPr>
          <a:xfrm>
            <a:off x="404455" y="941784"/>
            <a:ext cx="13821489" cy="292894"/>
          </a:xfrm>
          <a:prstGeom prst="rect">
            <a:avLst/>
          </a:prstGeom>
          <a:solidFill>
            <a:srgbClr val="FFFFFF">
              <a:alpha val="4000"/>
            </a:srgbClr>
          </a:solidFill>
          <a:ln/>
        </p:spPr>
      </p:sp>
      <p:sp>
        <p:nvSpPr>
          <p:cNvPr id="6" name="Text 4"/>
          <p:cNvSpPr/>
          <p:nvPr/>
        </p:nvSpPr>
        <p:spPr>
          <a:xfrm>
            <a:off x="503873" y="1008936"/>
            <a:ext cx="2562106" cy="158591"/>
          </a:xfrm>
          <a:prstGeom prst="rect">
            <a:avLst/>
          </a:prstGeom>
          <a:noFill/>
          <a:ln/>
        </p:spPr>
        <p:txBody>
          <a:bodyPr wrap="none" lIns="0" tIns="0" rIns="0" bIns="0" rtlCol="0" anchor="t"/>
          <a:lstStyle/>
          <a:p>
            <a:pPr algn="l" indent="0" marL="0">
              <a:lnSpc>
                <a:spcPts val="1250"/>
              </a:lnSpc>
              <a:buNone/>
            </a:pPr>
            <a:r>
              <a:rPr lang="en-US" sz="750" b="1" dirty="0">
                <a:solidFill>
                  <a:srgbClr val="2C2926"/>
                </a:solidFill>
                <a:latin typeface="Inter" pitchFamily="34" charset="0"/>
                <a:ea typeface="Inter" pitchFamily="34" charset="-122"/>
                <a:cs typeface="Inter" pitchFamily="34" charset="-120"/>
              </a:rPr>
              <a:t>Revenue Stream</a:t>
            </a:r>
            <a:endParaRPr lang="en-US" sz="750" dirty="0"/>
          </a:p>
        </p:txBody>
      </p:sp>
      <p:sp>
        <p:nvSpPr>
          <p:cNvPr id="7" name="Text 5"/>
          <p:cNvSpPr/>
          <p:nvPr/>
        </p:nvSpPr>
        <p:spPr>
          <a:xfrm>
            <a:off x="3271957" y="1008936"/>
            <a:ext cx="2281833" cy="158591"/>
          </a:xfrm>
          <a:prstGeom prst="rect">
            <a:avLst/>
          </a:prstGeom>
          <a:noFill/>
          <a:ln/>
        </p:spPr>
        <p:txBody>
          <a:bodyPr wrap="none" lIns="0" tIns="0" rIns="0" bIns="0" rtlCol="0" anchor="t"/>
          <a:lstStyle/>
          <a:p>
            <a:pPr algn="l" indent="0" marL="0">
              <a:lnSpc>
                <a:spcPts val="1250"/>
              </a:lnSpc>
              <a:buNone/>
            </a:pPr>
            <a:r>
              <a:rPr lang="en-US" sz="750" b="1" dirty="0">
                <a:solidFill>
                  <a:srgbClr val="2C2926"/>
                </a:solidFill>
                <a:latin typeface="Inter" pitchFamily="34" charset="0"/>
                <a:ea typeface="Inter" pitchFamily="34" charset="-122"/>
                <a:cs typeface="Inter" pitchFamily="34" charset="-120"/>
              </a:rPr>
              <a:t>Primary Source</a:t>
            </a:r>
            <a:endParaRPr lang="en-US" sz="750" dirty="0"/>
          </a:p>
        </p:txBody>
      </p:sp>
      <p:sp>
        <p:nvSpPr>
          <p:cNvPr id="8" name="Text 6"/>
          <p:cNvSpPr/>
          <p:nvPr/>
        </p:nvSpPr>
        <p:spPr>
          <a:xfrm>
            <a:off x="5759768" y="1008936"/>
            <a:ext cx="1452562" cy="158591"/>
          </a:xfrm>
          <a:prstGeom prst="rect">
            <a:avLst/>
          </a:prstGeom>
          <a:noFill/>
          <a:ln/>
        </p:spPr>
        <p:txBody>
          <a:bodyPr wrap="none" lIns="0" tIns="0" rIns="0" bIns="0" rtlCol="0" anchor="t"/>
          <a:lstStyle/>
          <a:p>
            <a:pPr algn="l" indent="0" marL="0">
              <a:lnSpc>
                <a:spcPts val="1250"/>
              </a:lnSpc>
              <a:buNone/>
            </a:pPr>
            <a:r>
              <a:rPr lang="en-US" sz="750" b="1" dirty="0">
                <a:solidFill>
                  <a:srgbClr val="2C2926"/>
                </a:solidFill>
                <a:latin typeface="Inter" pitchFamily="34" charset="0"/>
                <a:ea typeface="Inter" pitchFamily="34" charset="-122"/>
                <a:cs typeface="Inter" pitchFamily="34" charset="-120"/>
              </a:rPr>
              <a:t>Phase</a:t>
            </a:r>
            <a:endParaRPr lang="en-US" sz="750" dirty="0"/>
          </a:p>
        </p:txBody>
      </p:sp>
      <p:sp>
        <p:nvSpPr>
          <p:cNvPr id="9" name="Text 7"/>
          <p:cNvSpPr/>
          <p:nvPr/>
        </p:nvSpPr>
        <p:spPr>
          <a:xfrm>
            <a:off x="7418308" y="1008936"/>
            <a:ext cx="1176099" cy="158591"/>
          </a:xfrm>
          <a:prstGeom prst="rect">
            <a:avLst/>
          </a:prstGeom>
          <a:noFill/>
          <a:ln/>
        </p:spPr>
        <p:txBody>
          <a:bodyPr wrap="none" lIns="0" tIns="0" rIns="0" bIns="0" rtlCol="0" anchor="t"/>
          <a:lstStyle/>
          <a:p>
            <a:pPr algn="l" indent="0" marL="0">
              <a:lnSpc>
                <a:spcPts val="1250"/>
              </a:lnSpc>
              <a:buNone/>
            </a:pPr>
            <a:r>
              <a:rPr lang="en-US" sz="750" b="1" dirty="0">
                <a:solidFill>
                  <a:srgbClr val="2C2926"/>
                </a:solidFill>
                <a:latin typeface="Inter" pitchFamily="34" charset="0"/>
                <a:ea typeface="Inter" pitchFamily="34" charset="-122"/>
                <a:cs typeface="Inter" pitchFamily="34" charset="-120"/>
              </a:rPr>
              <a:t>Model</a:t>
            </a:r>
            <a:endParaRPr lang="en-US" sz="750" dirty="0"/>
          </a:p>
        </p:txBody>
      </p:sp>
      <p:sp>
        <p:nvSpPr>
          <p:cNvPr id="10" name="Text 8"/>
          <p:cNvSpPr/>
          <p:nvPr/>
        </p:nvSpPr>
        <p:spPr>
          <a:xfrm>
            <a:off x="8800386" y="1008936"/>
            <a:ext cx="2558296" cy="158591"/>
          </a:xfrm>
          <a:prstGeom prst="rect">
            <a:avLst/>
          </a:prstGeom>
          <a:noFill/>
          <a:ln/>
        </p:spPr>
        <p:txBody>
          <a:bodyPr wrap="none" lIns="0" tIns="0" rIns="0" bIns="0" rtlCol="0" anchor="t"/>
          <a:lstStyle/>
          <a:p>
            <a:pPr algn="l" indent="0" marL="0">
              <a:lnSpc>
                <a:spcPts val="1250"/>
              </a:lnSpc>
              <a:buNone/>
            </a:pPr>
            <a:r>
              <a:rPr lang="en-US" sz="750" b="1" dirty="0">
                <a:solidFill>
                  <a:srgbClr val="2C2926"/>
                </a:solidFill>
                <a:latin typeface="Inter" pitchFamily="34" charset="0"/>
                <a:ea typeface="Inter" pitchFamily="34" charset="-122"/>
                <a:cs typeface="Inter" pitchFamily="34" charset="-120"/>
              </a:rPr>
              <a:t>Type</a:t>
            </a:r>
            <a:endParaRPr lang="en-US" sz="750" dirty="0"/>
          </a:p>
        </p:txBody>
      </p:sp>
      <p:sp>
        <p:nvSpPr>
          <p:cNvPr id="11" name="Text 9"/>
          <p:cNvSpPr/>
          <p:nvPr/>
        </p:nvSpPr>
        <p:spPr>
          <a:xfrm>
            <a:off x="11564660" y="1008936"/>
            <a:ext cx="2562106" cy="158591"/>
          </a:xfrm>
          <a:prstGeom prst="rect">
            <a:avLst/>
          </a:prstGeom>
          <a:noFill/>
          <a:ln/>
        </p:spPr>
        <p:txBody>
          <a:bodyPr wrap="none" lIns="0" tIns="0" rIns="0" bIns="0" rtlCol="0" anchor="t"/>
          <a:lstStyle/>
          <a:p>
            <a:pPr algn="l" indent="0" marL="0">
              <a:lnSpc>
                <a:spcPts val="1250"/>
              </a:lnSpc>
              <a:buNone/>
            </a:pPr>
            <a:r>
              <a:rPr lang="en-US" sz="750" b="1" dirty="0">
                <a:solidFill>
                  <a:srgbClr val="2C2926"/>
                </a:solidFill>
                <a:latin typeface="Inter" pitchFamily="34" charset="0"/>
                <a:ea typeface="Inter" pitchFamily="34" charset="-122"/>
                <a:cs typeface="Inter" pitchFamily="34" charset="-120"/>
              </a:rPr>
              <a:t>Example</a:t>
            </a:r>
            <a:endParaRPr lang="en-US" sz="750" dirty="0"/>
          </a:p>
        </p:txBody>
      </p:sp>
      <p:sp>
        <p:nvSpPr>
          <p:cNvPr id="12" name="Shape 10"/>
          <p:cNvSpPr/>
          <p:nvPr/>
        </p:nvSpPr>
        <p:spPr>
          <a:xfrm>
            <a:off x="404455" y="1234678"/>
            <a:ext cx="13821489" cy="292894"/>
          </a:xfrm>
          <a:prstGeom prst="rect">
            <a:avLst/>
          </a:prstGeom>
          <a:solidFill>
            <a:srgbClr val="000000">
              <a:alpha val="4000"/>
            </a:srgbClr>
          </a:solidFill>
          <a:ln/>
        </p:spPr>
      </p:sp>
      <p:sp>
        <p:nvSpPr>
          <p:cNvPr id="13" name="Text 11"/>
          <p:cNvSpPr/>
          <p:nvPr/>
        </p:nvSpPr>
        <p:spPr>
          <a:xfrm>
            <a:off x="503873" y="1301829"/>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Intelligence API</a:t>
            </a:r>
            <a:endParaRPr lang="en-US" sz="750" dirty="0"/>
          </a:p>
        </p:txBody>
      </p:sp>
      <p:sp>
        <p:nvSpPr>
          <p:cNvPr id="14" name="Text 12"/>
          <p:cNvSpPr/>
          <p:nvPr/>
        </p:nvSpPr>
        <p:spPr>
          <a:xfrm>
            <a:off x="3271957" y="1301829"/>
            <a:ext cx="2281833"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B2B / Developers</a:t>
            </a:r>
            <a:endParaRPr lang="en-US" sz="750" dirty="0"/>
          </a:p>
        </p:txBody>
      </p:sp>
      <p:sp>
        <p:nvSpPr>
          <p:cNvPr id="15" name="Text 13"/>
          <p:cNvSpPr/>
          <p:nvPr/>
        </p:nvSpPr>
        <p:spPr>
          <a:xfrm>
            <a:off x="5759768" y="1301829"/>
            <a:ext cx="1452562"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8 → 9</a:t>
            </a:r>
            <a:endParaRPr lang="en-US" sz="750" dirty="0"/>
          </a:p>
        </p:txBody>
      </p:sp>
      <p:sp>
        <p:nvSpPr>
          <p:cNvPr id="16" name="Text 14"/>
          <p:cNvSpPr/>
          <p:nvPr/>
        </p:nvSpPr>
        <p:spPr>
          <a:xfrm>
            <a:off x="7418308" y="1301829"/>
            <a:ext cx="1176099"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Subscription</a:t>
            </a:r>
            <a:endParaRPr lang="en-US" sz="750" dirty="0"/>
          </a:p>
        </p:txBody>
      </p:sp>
      <p:sp>
        <p:nvSpPr>
          <p:cNvPr id="17" name="Text 15"/>
          <p:cNvSpPr/>
          <p:nvPr/>
        </p:nvSpPr>
        <p:spPr>
          <a:xfrm>
            <a:off x="8800386" y="1301829"/>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Usage-based SaaS</a:t>
            </a:r>
            <a:endParaRPr lang="en-US" sz="750" dirty="0"/>
          </a:p>
        </p:txBody>
      </p:sp>
      <p:sp>
        <p:nvSpPr>
          <p:cNvPr id="18" name="Text 16"/>
          <p:cNvSpPr/>
          <p:nvPr/>
        </p:nvSpPr>
        <p:spPr>
          <a:xfrm>
            <a:off x="11564660" y="1301829"/>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Climate Prediction API</a:t>
            </a:r>
            <a:endParaRPr lang="en-US" sz="750" dirty="0"/>
          </a:p>
        </p:txBody>
      </p:sp>
      <p:sp>
        <p:nvSpPr>
          <p:cNvPr id="19" name="Shape 17"/>
          <p:cNvSpPr/>
          <p:nvPr/>
        </p:nvSpPr>
        <p:spPr>
          <a:xfrm>
            <a:off x="404455" y="1527572"/>
            <a:ext cx="13821489" cy="292894"/>
          </a:xfrm>
          <a:prstGeom prst="rect">
            <a:avLst/>
          </a:prstGeom>
          <a:solidFill>
            <a:srgbClr val="FFFFFF">
              <a:alpha val="4000"/>
            </a:srgbClr>
          </a:solidFill>
          <a:ln/>
        </p:spPr>
      </p:sp>
      <p:sp>
        <p:nvSpPr>
          <p:cNvPr id="20" name="Text 18"/>
          <p:cNvSpPr/>
          <p:nvPr/>
        </p:nvSpPr>
        <p:spPr>
          <a:xfrm>
            <a:off x="503873" y="1594723"/>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Analytics Platform</a:t>
            </a:r>
            <a:endParaRPr lang="en-US" sz="750" dirty="0"/>
          </a:p>
        </p:txBody>
      </p:sp>
      <p:sp>
        <p:nvSpPr>
          <p:cNvPr id="21" name="Text 19"/>
          <p:cNvSpPr/>
          <p:nvPr/>
        </p:nvSpPr>
        <p:spPr>
          <a:xfrm>
            <a:off x="3271957" y="1594723"/>
            <a:ext cx="2281833"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Gov / Corporate</a:t>
            </a:r>
            <a:endParaRPr lang="en-US" sz="750" dirty="0"/>
          </a:p>
        </p:txBody>
      </p:sp>
      <p:sp>
        <p:nvSpPr>
          <p:cNvPr id="22" name="Text 20"/>
          <p:cNvSpPr/>
          <p:nvPr/>
        </p:nvSpPr>
        <p:spPr>
          <a:xfrm>
            <a:off x="5759768" y="1594723"/>
            <a:ext cx="1452562"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5 → 8</a:t>
            </a:r>
            <a:endParaRPr lang="en-US" sz="750" dirty="0"/>
          </a:p>
        </p:txBody>
      </p:sp>
      <p:sp>
        <p:nvSpPr>
          <p:cNvPr id="23" name="Text 21"/>
          <p:cNvSpPr/>
          <p:nvPr/>
        </p:nvSpPr>
        <p:spPr>
          <a:xfrm>
            <a:off x="7418308" y="1594723"/>
            <a:ext cx="1176099"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SaaS</a:t>
            </a:r>
            <a:endParaRPr lang="en-US" sz="750" dirty="0"/>
          </a:p>
        </p:txBody>
      </p:sp>
      <p:sp>
        <p:nvSpPr>
          <p:cNvPr id="24" name="Text 22"/>
          <p:cNvSpPr/>
          <p:nvPr/>
        </p:nvSpPr>
        <p:spPr>
          <a:xfrm>
            <a:off x="8800386" y="1594723"/>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Tiered subscription</a:t>
            </a:r>
            <a:endParaRPr lang="en-US" sz="750" dirty="0"/>
          </a:p>
        </p:txBody>
      </p:sp>
      <p:sp>
        <p:nvSpPr>
          <p:cNvPr id="25" name="Text 23"/>
          <p:cNvSpPr/>
          <p:nvPr/>
        </p:nvSpPr>
        <p:spPr>
          <a:xfrm>
            <a:off x="11564660" y="1594723"/>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Smart City Dashboard</a:t>
            </a:r>
            <a:endParaRPr lang="en-US" sz="750" dirty="0"/>
          </a:p>
        </p:txBody>
      </p:sp>
      <p:sp>
        <p:nvSpPr>
          <p:cNvPr id="26" name="Shape 24"/>
          <p:cNvSpPr/>
          <p:nvPr/>
        </p:nvSpPr>
        <p:spPr>
          <a:xfrm>
            <a:off x="404455" y="1820466"/>
            <a:ext cx="13821489" cy="292894"/>
          </a:xfrm>
          <a:prstGeom prst="rect">
            <a:avLst/>
          </a:prstGeom>
          <a:solidFill>
            <a:srgbClr val="000000">
              <a:alpha val="4000"/>
            </a:srgbClr>
          </a:solidFill>
          <a:ln/>
        </p:spPr>
      </p:sp>
      <p:sp>
        <p:nvSpPr>
          <p:cNvPr id="27" name="Text 25"/>
          <p:cNvSpPr/>
          <p:nvPr/>
        </p:nvSpPr>
        <p:spPr>
          <a:xfrm>
            <a:off x="503873" y="1887617"/>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Research Partnerships</a:t>
            </a:r>
            <a:endParaRPr lang="en-US" sz="750" dirty="0"/>
          </a:p>
        </p:txBody>
      </p:sp>
      <p:sp>
        <p:nvSpPr>
          <p:cNvPr id="28" name="Text 26"/>
          <p:cNvSpPr/>
          <p:nvPr/>
        </p:nvSpPr>
        <p:spPr>
          <a:xfrm>
            <a:off x="3271957" y="1887617"/>
            <a:ext cx="2281833"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Institutions</a:t>
            </a:r>
            <a:endParaRPr lang="en-US" sz="750" dirty="0"/>
          </a:p>
        </p:txBody>
      </p:sp>
      <p:sp>
        <p:nvSpPr>
          <p:cNvPr id="29" name="Text 27"/>
          <p:cNvSpPr/>
          <p:nvPr/>
        </p:nvSpPr>
        <p:spPr>
          <a:xfrm>
            <a:off x="5759768" y="1887617"/>
            <a:ext cx="1452562"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6 → 10</a:t>
            </a:r>
            <a:endParaRPr lang="en-US" sz="750" dirty="0"/>
          </a:p>
        </p:txBody>
      </p:sp>
      <p:sp>
        <p:nvSpPr>
          <p:cNvPr id="30" name="Text 28"/>
          <p:cNvSpPr/>
          <p:nvPr/>
        </p:nvSpPr>
        <p:spPr>
          <a:xfrm>
            <a:off x="7418308" y="1887617"/>
            <a:ext cx="1176099"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Contract</a:t>
            </a:r>
            <a:endParaRPr lang="en-US" sz="750" dirty="0"/>
          </a:p>
        </p:txBody>
      </p:sp>
      <p:sp>
        <p:nvSpPr>
          <p:cNvPr id="31" name="Text 29"/>
          <p:cNvSpPr/>
          <p:nvPr/>
        </p:nvSpPr>
        <p:spPr>
          <a:xfrm>
            <a:off x="8800386" y="1887617"/>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Project-based</a:t>
            </a:r>
            <a:endParaRPr lang="en-US" sz="750" dirty="0"/>
          </a:p>
        </p:txBody>
      </p:sp>
      <p:sp>
        <p:nvSpPr>
          <p:cNvPr id="32" name="Text 30"/>
          <p:cNvSpPr/>
          <p:nvPr/>
        </p:nvSpPr>
        <p:spPr>
          <a:xfrm>
            <a:off x="11564660" y="1887617"/>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UN Water Forecast Pilot</a:t>
            </a:r>
            <a:endParaRPr lang="en-US" sz="750" dirty="0"/>
          </a:p>
        </p:txBody>
      </p:sp>
      <p:sp>
        <p:nvSpPr>
          <p:cNvPr id="33" name="Shape 31"/>
          <p:cNvSpPr/>
          <p:nvPr/>
        </p:nvSpPr>
        <p:spPr>
          <a:xfrm>
            <a:off x="404455" y="2113359"/>
            <a:ext cx="13821489" cy="292894"/>
          </a:xfrm>
          <a:prstGeom prst="rect">
            <a:avLst/>
          </a:prstGeom>
          <a:solidFill>
            <a:srgbClr val="FFFFFF">
              <a:alpha val="4000"/>
            </a:srgbClr>
          </a:solidFill>
          <a:ln/>
        </p:spPr>
      </p:sp>
      <p:sp>
        <p:nvSpPr>
          <p:cNvPr id="34" name="Text 32"/>
          <p:cNvSpPr/>
          <p:nvPr/>
        </p:nvSpPr>
        <p:spPr>
          <a:xfrm>
            <a:off x="503873" y="2180511"/>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Data Marketplace</a:t>
            </a:r>
            <a:endParaRPr lang="en-US" sz="750" dirty="0"/>
          </a:p>
        </p:txBody>
      </p:sp>
      <p:sp>
        <p:nvSpPr>
          <p:cNvPr id="35" name="Text 33"/>
          <p:cNvSpPr/>
          <p:nvPr/>
        </p:nvSpPr>
        <p:spPr>
          <a:xfrm>
            <a:off x="3271957" y="2180511"/>
            <a:ext cx="2281833"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Developers / Startups</a:t>
            </a:r>
            <a:endParaRPr lang="en-US" sz="750" dirty="0"/>
          </a:p>
        </p:txBody>
      </p:sp>
      <p:sp>
        <p:nvSpPr>
          <p:cNvPr id="36" name="Text 34"/>
          <p:cNvSpPr/>
          <p:nvPr/>
        </p:nvSpPr>
        <p:spPr>
          <a:xfrm>
            <a:off x="5759768" y="2180511"/>
            <a:ext cx="1452562"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7 → 9</a:t>
            </a:r>
            <a:endParaRPr lang="en-US" sz="750" dirty="0"/>
          </a:p>
        </p:txBody>
      </p:sp>
      <p:sp>
        <p:nvSpPr>
          <p:cNvPr id="37" name="Text 35"/>
          <p:cNvSpPr/>
          <p:nvPr/>
        </p:nvSpPr>
        <p:spPr>
          <a:xfrm>
            <a:off x="7418308" y="2180511"/>
            <a:ext cx="1176099"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Pay-per-use</a:t>
            </a:r>
            <a:endParaRPr lang="en-US" sz="750" dirty="0"/>
          </a:p>
        </p:txBody>
      </p:sp>
      <p:sp>
        <p:nvSpPr>
          <p:cNvPr id="38" name="Text 36"/>
          <p:cNvSpPr/>
          <p:nvPr/>
        </p:nvSpPr>
        <p:spPr>
          <a:xfrm>
            <a:off x="8800386" y="2180511"/>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Marketplace fees</a:t>
            </a:r>
            <a:endParaRPr lang="en-US" sz="750" dirty="0"/>
          </a:p>
        </p:txBody>
      </p:sp>
      <p:sp>
        <p:nvSpPr>
          <p:cNvPr id="39" name="Text 37"/>
          <p:cNvSpPr/>
          <p:nvPr/>
        </p:nvSpPr>
        <p:spPr>
          <a:xfrm>
            <a:off x="11564660" y="2180511"/>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Earth Data Hub</a:t>
            </a:r>
            <a:endParaRPr lang="en-US" sz="750" dirty="0"/>
          </a:p>
        </p:txBody>
      </p:sp>
      <p:sp>
        <p:nvSpPr>
          <p:cNvPr id="40" name="Shape 38"/>
          <p:cNvSpPr/>
          <p:nvPr/>
        </p:nvSpPr>
        <p:spPr>
          <a:xfrm>
            <a:off x="404455" y="2406253"/>
            <a:ext cx="13821489" cy="292894"/>
          </a:xfrm>
          <a:prstGeom prst="rect">
            <a:avLst/>
          </a:prstGeom>
          <a:solidFill>
            <a:srgbClr val="000000">
              <a:alpha val="4000"/>
            </a:srgbClr>
          </a:solidFill>
          <a:ln/>
        </p:spPr>
      </p:sp>
      <p:sp>
        <p:nvSpPr>
          <p:cNvPr id="41" name="Text 39"/>
          <p:cNvSpPr/>
          <p:nvPr/>
        </p:nvSpPr>
        <p:spPr>
          <a:xfrm>
            <a:off x="503873" y="2473404"/>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RAYA Labs</a:t>
            </a:r>
            <a:endParaRPr lang="en-US" sz="750" dirty="0"/>
          </a:p>
        </p:txBody>
      </p:sp>
      <p:sp>
        <p:nvSpPr>
          <p:cNvPr id="42" name="Text 40"/>
          <p:cNvSpPr/>
          <p:nvPr/>
        </p:nvSpPr>
        <p:spPr>
          <a:xfrm>
            <a:off x="3271957" y="2473404"/>
            <a:ext cx="2281833"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Spin-off ventures</a:t>
            </a:r>
            <a:endParaRPr lang="en-US" sz="750" dirty="0"/>
          </a:p>
        </p:txBody>
      </p:sp>
      <p:sp>
        <p:nvSpPr>
          <p:cNvPr id="43" name="Text 41"/>
          <p:cNvSpPr/>
          <p:nvPr/>
        </p:nvSpPr>
        <p:spPr>
          <a:xfrm>
            <a:off x="5759768" y="2473404"/>
            <a:ext cx="1452562"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9 → 10</a:t>
            </a:r>
            <a:endParaRPr lang="en-US" sz="750" dirty="0"/>
          </a:p>
        </p:txBody>
      </p:sp>
      <p:sp>
        <p:nvSpPr>
          <p:cNvPr id="44" name="Text 42"/>
          <p:cNvSpPr/>
          <p:nvPr/>
        </p:nvSpPr>
        <p:spPr>
          <a:xfrm>
            <a:off x="7418308" y="2473404"/>
            <a:ext cx="1176099"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Equity / Licensing</a:t>
            </a:r>
            <a:endParaRPr lang="en-US" sz="750" dirty="0"/>
          </a:p>
        </p:txBody>
      </p:sp>
      <p:sp>
        <p:nvSpPr>
          <p:cNvPr id="45" name="Text 43"/>
          <p:cNvSpPr/>
          <p:nvPr/>
        </p:nvSpPr>
        <p:spPr>
          <a:xfrm>
            <a:off x="8800386" y="2473404"/>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Revenue share</a:t>
            </a:r>
            <a:endParaRPr lang="en-US" sz="750" dirty="0"/>
          </a:p>
        </p:txBody>
      </p:sp>
      <p:sp>
        <p:nvSpPr>
          <p:cNvPr id="46" name="Text 44"/>
          <p:cNvSpPr/>
          <p:nvPr/>
        </p:nvSpPr>
        <p:spPr>
          <a:xfrm>
            <a:off x="11564660" y="2473404"/>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Energy Optimizer AI</a:t>
            </a:r>
            <a:endParaRPr lang="en-US" sz="750" dirty="0"/>
          </a:p>
        </p:txBody>
      </p:sp>
      <p:sp>
        <p:nvSpPr>
          <p:cNvPr id="47" name="Shape 45"/>
          <p:cNvSpPr/>
          <p:nvPr/>
        </p:nvSpPr>
        <p:spPr>
          <a:xfrm>
            <a:off x="404455" y="2699147"/>
            <a:ext cx="13821489" cy="292894"/>
          </a:xfrm>
          <a:prstGeom prst="rect">
            <a:avLst/>
          </a:prstGeom>
          <a:solidFill>
            <a:srgbClr val="FFFFFF">
              <a:alpha val="4000"/>
            </a:srgbClr>
          </a:solidFill>
          <a:ln/>
        </p:spPr>
      </p:sp>
      <p:sp>
        <p:nvSpPr>
          <p:cNvPr id="48" name="Text 46"/>
          <p:cNvSpPr/>
          <p:nvPr/>
        </p:nvSpPr>
        <p:spPr>
          <a:xfrm>
            <a:off x="503873" y="2766298"/>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Grants &amp; Funds</a:t>
            </a:r>
            <a:endParaRPr lang="en-US" sz="750" dirty="0"/>
          </a:p>
        </p:txBody>
      </p:sp>
      <p:sp>
        <p:nvSpPr>
          <p:cNvPr id="49" name="Text 47"/>
          <p:cNvSpPr/>
          <p:nvPr/>
        </p:nvSpPr>
        <p:spPr>
          <a:xfrm>
            <a:off x="3271957" y="2766298"/>
            <a:ext cx="2281833"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Gov / NGOs</a:t>
            </a:r>
            <a:endParaRPr lang="en-US" sz="750" dirty="0"/>
          </a:p>
        </p:txBody>
      </p:sp>
      <p:sp>
        <p:nvSpPr>
          <p:cNvPr id="50" name="Text 48"/>
          <p:cNvSpPr/>
          <p:nvPr/>
        </p:nvSpPr>
        <p:spPr>
          <a:xfrm>
            <a:off x="5759768" y="2766298"/>
            <a:ext cx="1452562"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1 → 10</a:t>
            </a:r>
            <a:endParaRPr lang="en-US" sz="750" dirty="0"/>
          </a:p>
        </p:txBody>
      </p:sp>
      <p:sp>
        <p:nvSpPr>
          <p:cNvPr id="51" name="Text 49"/>
          <p:cNvSpPr/>
          <p:nvPr/>
        </p:nvSpPr>
        <p:spPr>
          <a:xfrm>
            <a:off x="7418308" y="2766298"/>
            <a:ext cx="1176099"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Non-profit</a:t>
            </a:r>
            <a:endParaRPr lang="en-US" sz="750" dirty="0"/>
          </a:p>
        </p:txBody>
      </p:sp>
      <p:sp>
        <p:nvSpPr>
          <p:cNvPr id="52" name="Text 50"/>
          <p:cNvSpPr/>
          <p:nvPr/>
        </p:nvSpPr>
        <p:spPr>
          <a:xfrm>
            <a:off x="8800386" y="2766298"/>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Non-dilutive capital</a:t>
            </a:r>
            <a:endParaRPr lang="en-US" sz="750" dirty="0"/>
          </a:p>
        </p:txBody>
      </p:sp>
      <p:sp>
        <p:nvSpPr>
          <p:cNvPr id="53" name="Text 51"/>
          <p:cNvSpPr/>
          <p:nvPr/>
        </p:nvSpPr>
        <p:spPr>
          <a:xfrm>
            <a:off x="11564660" y="2766298"/>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AI for Earth Fund</a:t>
            </a:r>
            <a:endParaRPr lang="en-US" sz="750" dirty="0"/>
          </a:p>
        </p:txBody>
      </p:sp>
      <p:sp>
        <p:nvSpPr>
          <p:cNvPr id="54" name="Shape 52"/>
          <p:cNvSpPr/>
          <p:nvPr/>
        </p:nvSpPr>
        <p:spPr>
          <a:xfrm>
            <a:off x="404455" y="2992041"/>
            <a:ext cx="13821489" cy="292894"/>
          </a:xfrm>
          <a:prstGeom prst="rect">
            <a:avLst/>
          </a:prstGeom>
          <a:solidFill>
            <a:srgbClr val="000000">
              <a:alpha val="4000"/>
            </a:srgbClr>
          </a:solidFill>
          <a:ln/>
        </p:spPr>
      </p:sp>
      <p:sp>
        <p:nvSpPr>
          <p:cNvPr id="55" name="Text 53"/>
          <p:cNvSpPr/>
          <p:nvPr/>
        </p:nvSpPr>
        <p:spPr>
          <a:xfrm>
            <a:off x="503873" y="3059192"/>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Community Membership</a:t>
            </a:r>
            <a:endParaRPr lang="en-US" sz="750" dirty="0"/>
          </a:p>
        </p:txBody>
      </p:sp>
      <p:sp>
        <p:nvSpPr>
          <p:cNvPr id="56" name="Text 54"/>
          <p:cNvSpPr/>
          <p:nvPr/>
        </p:nvSpPr>
        <p:spPr>
          <a:xfrm>
            <a:off x="3271957" y="3059192"/>
            <a:ext cx="2281833"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Individuals</a:t>
            </a:r>
            <a:endParaRPr lang="en-US" sz="750" dirty="0"/>
          </a:p>
        </p:txBody>
      </p:sp>
      <p:sp>
        <p:nvSpPr>
          <p:cNvPr id="57" name="Text 55"/>
          <p:cNvSpPr/>
          <p:nvPr/>
        </p:nvSpPr>
        <p:spPr>
          <a:xfrm>
            <a:off x="5759768" y="3059192"/>
            <a:ext cx="1452562"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4 → 8</a:t>
            </a:r>
            <a:endParaRPr lang="en-US" sz="750" dirty="0"/>
          </a:p>
        </p:txBody>
      </p:sp>
      <p:sp>
        <p:nvSpPr>
          <p:cNvPr id="58" name="Text 56"/>
          <p:cNvSpPr/>
          <p:nvPr/>
        </p:nvSpPr>
        <p:spPr>
          <a:xfrm>
            <a:off x="7418308" y="3059192"/>
            <a:ext cx="1176099"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Subscription</a:t>
            </a:r>
            <a:endParaRPr lang="en-US" sz="750" dirty="0"/>
          </a:p>
        </p:txBody>
      </p:sp>
      <p:sp>
        <p:nvSpPr>
          <p:cNvPr id="59" name="Text 57"/>
          <p:cNvSpPr/>
          <p:nvPr/>
        </p:nvSpPr>
        <p:spPr>
          <a:xfrm>
            <a:off x="8800386" y="3059192"/>
            <a:ext cx="255829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Tiered membership</a:t>
            </a:r>
            <a:endParaRPr lang="en-US" sz="750" dirty="0"/>
          </a:p>
        </p:txBody>
      </p:sp>
      <p:sp>
        <p:nvSpPr>
          <p:cNvPr id="60" name="Text 58"/>
          <p:cNvSpPr/>
          <p:nvPr/>
        </p:nvSpPr>
        <p:spPr>
          <a:xfrm>
            <a:off x="11564660" y="3059192"/>
            <a:ext cx="2562106" cy="158591"/>
          </a:xfrm>
          <a:prstGeom prst="rect">
            <a:avLst/>
          </a:prstGeom>
          <a:noFill/>
          <a:ln/>
        </p:spPr>
        <p:txBody>
          <a:bodyPr wrap="non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RAYA Pro Learning</a:t>
            </a:r>
            <a:endParaRPr lang="en-US" sz="750" dirty="0"/>
          </a:p>
        </p:txBody>
      </p:sp>
      <p:sp>
        <p:nvSpPr>
          <p:cNvPr id="61" name="Text 59"/>
          <p:cNvSpPr/>
          <p:nvPr/>
        </p:nvSpPr>
        <p:spPr>
          <a:xfrm>
            <a:off x="396835" y="3503295"/>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Strategic Integration</a:t>
            </a:r>
            <a:endParaRPr lang="en-US" sz="950" dirty="0"/>
          </a:p>
        </p:txBody>
      </p:sp>
      <p:sp>
        <p:nvSpPr>
          <p:cNvPr id="62" name="Text 60"/>
          <p:cNvSpPr/>
          <p:nvPr/>
        </p:nvSpPr>
        <p:spPr>
          <a:xfrm>
            <a:off x="396835" y="3757493"/>
            <a:ext cx="6797397" cy="475774"/>
          </a:xfrm>
          <a:prstGeom prst="rect">
            <a:avLst/>
          </a:prstGeom>
          <a:noFill/>
          <a:ln/>
        </p:spPr>
        <p:txBody>
          <a:bodyPr wrap="squar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These seven revenue streams don't operate in isolation—they form an interconnected ecosystem where each element strengthens the others. API users become community members, community members drive marketplace activity, partnership learnings improve the core platform, and successful Labs ventures validate the technology for enterprise customers.</a:t>
            </a:r>
            <a:endParaRPr lang="en-US" sz="750" dirty="0"/>
          </a:p>
        </p:txBody>
      </p:sp>
      <p:sp>
        <p:nvSpPr>
          <p:cNvPr id="63" name="Text 61"/>
          <p:cNvSpPr/>
          <p:nvPr/>
        </p:nvSpPr>
        <p:spPr>
          <a:xfrm>
            <a:off x="396835" y="4322564"/>
            <a:ext cx="6797397" cy="317183"/>
          </a:xfrm>
          <a:prstGeom prst="rect">
            <a:avLst/>
          </a:prstGeom>
          <a:noFill/>
          <a:ln/>
        </p:spPr>
        <p:txBody>
          <a:bodyPr wrap="square" lIns="0" tIns="0" rIns="0" bIns="0" rtlCol="0" anchor="t"/>
          <a:lstStyle/>
          <a:p>
            <a:pPr algn="l" indent="0" marL="0">
              <a:lnSpc>
                <a:spcPts val="1250"/>
              </a:lnSpc>
              <a:buNone/>
            </a:pPr>
            <a:r>
              <a:rPr lang="en-US" sz="750" dirty="0">
                <a:solidFill>
                  <a:srgbClr val="2C2926"/>
                </a:solidFill>
                <a:latin typeface="Inter" pitchFamily="34" charset="0"/>
                <a:ea typeface="Inter" pitchFamily="34" charset="-122"/>
                <a:cs typeface="Inter" pitchFamily="34" charset="-120"/>
              </a:rPr>
              <a:t>This architecture ensures RAYA can sustain itself financially while remaining true to its mission of advancing planetary sustainability through artificial intelligence.</a:t>
            </a:r>
            <a:endParaRPr lang="en-US" sz="750" dirty="0"/>
          </a:p>
        </p:txBody>
      </p:sp>
      <p:pic>
        <p:nvPicPr>
          <p:cNvPr id="64" name="Image 0" descr="preencoded.png">    </p:cNvPr>
          <p:cNvPicPr>
            <a:picLocks noChangeAspect="1"/>
          </p:cNvPicPr>
          <p:nvPr/>
        </p:nvPicPr>
        <p:blipFill>
          <a:blip r:embed="rId1"/>
          <a:stretch>
            <a:fillRect/>
          </a:stretch>
        </p:blipFill>
        <p:spPr>
          <a:xfrm>
            <a:off x="7443788" y="3515677"/>
            <a:ext cx="6351151" cy="6351151"/>
          </a:xfrm>
          <a:prstGeom prst="rect">
            <a:avLst/>
          </a:prstGeom>
        </p:spPr>
      </p:pic>
      <p:sp>
        <p:nvSpPr>
          <p:cNvPr id="65" name="Text 62"/>
          <p:cNvSpPr/>
          <p:nvPr/>
        </p:nvSpPr>
        <p:spPr>
          <a:xfrm>
            <a:off x="396835" y="10139482"/>
            <a:ext cx="4529614" cy="327422"/>
          </a:xfrm>
          <a:prstGeom prst="rect">
            <a:avLst/>
          </a:prstGeom>
          <a:noFill/>
          <a:ln/>
        </p:spPr>
        <p:txBody>
          <a:bodyPr wrap="none" lIns="0" tIns="0" rIns="0" bIns="0" rtlCol="0" anchor="t"/>
          <a:lstStyle/>
          <a:p>
            <a:pPr algn="ctr" indent="0" marL="0">
              <a:lnSpc>
                <a:spcPts val="2550"/>
              </a:lnSpc>
              <a:buNone/>
            </a:pPr>
            <a:r>
              <a:rPr lang="en-US" sz="2550" dirty="0">
                <a:solidFill>
                  <a:srgbClr val="2C2926"/>
                </a:solidFill>
                <a:latin typeface="Bricolage Grotesque Semi Bold" pitchFamily="34" charset="0"/>
                <a:ea typeface="Bricolage Grotesque Semi Bold" pitchFamily="34" charset="-122"/>
                <a:cs typeface="Bricolage Grotesque Semi Bold" pitchFamily="34" charset="-120"/>
              </a:rPr>
              <a:t>7</a:t>
            </a:r>
            <a:endParaRPr lang="en-US" sz="2550" dirty="0"/>
          </a:p>
        </p:txBody>
      </p:sp>
      <p:sp>
        <p:nvSpPr>
          <p:cNvPr id="66" name="Text 63"/>
          <p:cNvSpPr/>
          <p:nvPr/>
        </p:nvSpPr>
        <p:spPr>
          <a:xfrm>
            <a:off x="2041446" y="10590847"/>
            <a:ext cx="1240393" cy="155019"/>
          </a:xfrm>
          <a:prstGeom prst="rect">
            <a:avLst/>
          </a:prstGeom>
          <a:noFill/>
          <a:ln/>
        </p:spPr>
        <p:txBody>
          <a:bodyPr wrap="none" lIns="0" tIns="0" rIns="0" bIns="0" rtlCol="0" anchor="t"/>
          <a:lstStyle/>
          <a:p>
            <a:pPr algn="ctr" indent="0" marL="0">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Revenue Streams</a:t>
            </a:r>
            <a:endParaRPr lang="en-US" sz="950" dirty="0"/>
          </a:p>
        </p:txBody>
      </p:sp>
      <p:sp>
        <p:nvSpPr>
          <p:cNvPr id="67" name="Text 64"/>
          <p:cNvSpPr/>
          <p:nvPr/>
        </p:nvSpPr>
        <p:spPr>
          <a:xfrm>
            <a:off x="396835" y="10805398"/>
            <a:ext cx="4529614" cy="158591"/>
          </a:xfrm>
          <a:prstGeom prst="rect">
            <a:avLst/>
          </a:prstGeom>
          <a:noFill/>
          <a:ln/>
        </p:spPr>
        <p:txBody>
          <a:bodyPr wrap="none" lIns="0" tIns="0" rIns="0" bIns="0" rtlCol="0" anchor="t"/>
          <a:lstStyle/>
          <a:p>
            <a:pPr algn="ctr" indent="0" marL="0">
              <a:lnSpc>
                <a:spcPts val="1250"/>
              </a:lnSpc>
              <a:buNone/>
            </a:pPr>
            <a:r>
              <a:rPr lang="en-US" sz="750" dirty="0">
                <a:solidFill>
                  <a:srgbClr val="2C2926"/>
                </a:solidFill>
                <a:latin typeface="Inter" pitchFamily="34" charset="0"/>
                <a:ea typeface="Inter" pitchFamily="34" charset="-122"/>
                <a:cs typeface="Inter" pitchFamily="34" charset="-120"/>
              </a:rPr>
              <a:t>Diversified income sources protecting against market volatility</a:t>
            </a:r>
            <a:endParaRPr lang="en-US" sz="750" dirty="0"/>
          </a:p>
        </p:txBody>
      </p:sp>
      <p:sp>
        <p:nvSpPr>
          <p:cNvPr id="68" name="Text 65"/>
          <p:cNvSpPr/>
          <p:nvPr/>
        </p:nvSpPr>
        <p:spPr>
          <a:xfrm>
            <a:off x="5050393" y="10139482"/>
            <a:ext cx="4529614" cy="327422"/>
          </a:xfrm>
          <a:prstGeom prst="rect">
            <a:avLst/>
          </a:prstGeom>
          <a:noFill/>
          <a:ln/>
        </p:spPr>
        <p:txBody>
          <a:bodyPr wrap="none" lIns="0" tIns="0" rIns="0" bIns="0" rtlCol="0" anchor="t"/>
          <a:lstStyle/>
          <a:p>
            <a:pPr algn="ctr" indent="0" marL="0">
              <a:lnSpc>
                <a:spcPts val="2550"/>
              </a:lnSpc>
              <a:buNone/>
            </a:pPr>
            <a:r>
              <a:rPr lang="en-US" sz="2550" dirty="0">
                <a:solidFill>
                  <a:srgbClr val="2C2926"/>
                </a:solidFill>
                <a:latin typeface="Bricolage Grotesque Semi Bold" pitchFamily="34" charset="0"/>
                <a:ea typeface="Bricolage Grotesque Semi Bold" pitchFamily="34" charset="-122"/>
                <a:cs typeface="Bricolage Grotesque Semi Bold" pitchFamily="34" charset="-120"/>
              </a:rPr>
              <a:t>10</a:t>
            </a:r>
            <a:endParaRPr lang="en-US" sz="2550" dirty="0"/>
          </a:p>
        </p:txBody>
      </p:sp>
      <p:sp>
        <p:nvSpPr>
          <p:cNvPr id="69" name="Text 66"/>
          <p:cNvSpPr/>
          <p:nvPr/>
        </p:nvSpPr>
        <p:spPr>
          <a:xfrm>
            <a:off x="6687264" y="10590847"/>
            <a:ext cx="1255871" cy="155019"/>
          </a:xfrm>
          <a:prstGeom prst="rect">
            <a:avLst/>
          </a:prstGeom>
          <a:noFill/>
          <a:ln/>
        </p:spPr>
        <p:txBody>
          <a:bodyPr wrap="none" lIns="0" tIns="0" rIns="0" bIns="0" rtlCol="0" anchor="t"/>
          <a:lstStyle/>
          <a:p>
            <a:pPr algn="ctr" indent="0" marL="0">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Development Phases</a:t>
            </a:r>
            <a:endParaRPr lang="en-US" sz="950" dirty="0"/>
          </a:p>
        </p:txBody>
      </p:sp>
      <p:sp>
        <p:nvSpPr>
          <p:cNvPr id="70" name="Text 67"/>
          <p:cNvSpPr/>
          <p:nvPr/>
        </p:nvSpPr>
        <p:spPr>
          <a:xfrm>
            <a:off x="5050393" y="10805398"/>
            <a:ext cx="4529614" cy="158591"/>
          </a:xfrm>
          <a:prstGeom prst="rect">
            <a:avLst/>
          </a:prstGeom>
          <a:noFill/>
          <a:ln/>
        </p:spPr>
        <p:txBody>
          <a:bodyPr wrap="none" lIns="0" tIns="0" rIns="0" bIns="0" rtlCol="0" anchor="t"/>
          <a:lstStyle/>
          <a:p>
            <a:pPr algn="ctr" indent="0" marL="0">
              <a:lnSpc>
                <a:spcPts val="1250"/>
              </a:lnSpc>
              <a:buNone/>
            </a:pPr>
            <a:r>
              <a:rPr lang="en-US" sz="750" dirty="0">
                <a:solidFill>
                  <a:srgbClr val="2C2926"/>
                </a:solidFill>
                <a:latin typeface="Inter" pitchFamily="34" charset="0"/>
                <a:ea typeface="Inter" pitchFamily="34" charset="-122"/>
                <a:cs typeface="Inter" pitchFamily="34" charset="-120"/>
              </a:rPr>
              <a:t>Revenue activates progressively as capabilities mature</a:t>
            </a:r>
            <a:endParaRPr lang="en-US" sz="750" dirty="0"/>
          </a:p>
        </p:txBody>
      </p:sp>
      <p:sp>
        <p:nvSpPr>
          <p:cNvPr id="71" name="Text 68"/>
          <p:cNvSpPr/>
          <p:nvPr/>
        </p:nvSpPr>
        <p:spPr>
          <a:xfrm>
            <a:off x="9703951" y="10139482"/>
            <a:ext cx="4529614" cy="327422"/>
          </a:xfrm>
          <a:prstGeom prst="rect">
            <a:avLst/>
          </a:prstGeom>
          <a:noFill/>
          <a:ln/>
        </p:spPr>
        <p:txBody>
          <a:bodyPr wrap="none" lIns="0" tIns="0" rIns="0" bIns="0" rtlCol="0" anchor="t"/>
          <a:lstStyle/>
          <a:p>
            <a:pPr algn="ctr" indent="0" marL="0">
              <a:lnSpc>
                <a:spcPts val="2550"/>
              </a:lnSpc>
              <a:buNone/>
            </a:pPr>
            <a:r>
              <a:rPr lang="en-US" sz="2550" dirty="0">
                <a:solidFill>
                  <a:srgbClr val="2C2926"/>
                </a:solidFill>
                <a:latin typeface="Bricolage Grotesque Semi Bold" pitchFamily="34" charset="0"/>
                <a:ea typeface="Bricolage Grotesque Semi Bold" pitchFamily="34" charset="-122"/>
                <a:cs typeface="Bricolage Grotesque Semi Bold" pitchFamily="34" charset="-120"/>
              </a:rPr>
              <a:t>$5M+</a:t>
            </a:r>
            <a:endParaRPr lang="en-US" sz="2550" dirty="0"/>
          </a:p>
        </p:txBody>
      </p:sp>
      <p:sp>
        <p:nvSpPr>
          <p:cNvPr id="72" name="Text 69"/>
          <p:cNvSpPr/>
          <p:nvPr/>
        </p:nvSpPr>
        <p:spPr>
          <a:xfrm>
            <a:off x="11348561" y="10590847"/>
            <a:ext cx="1240393" cy="155019"/>
          </a:xfrm>
          <a:prstGeom prst="rect">
            <a:avLst/>
          </a:prstGeom>
          <a:noFill/>
          <a:ln/>
        </p:spPr>
        <p:txBody>
          <a:bodyPr wrap="none" lIns="0" tIns="0" rIns="0" bIns="0" rtlCol="0" anchor="t"/>
          <a:lstStyle/>
          <a:p>
            <a:pPr algn="ctr" indent="0" marL="0">
              <a:lnSpc>
                <a:spcPts val="1200"/>
              </a:lnSpc>
              <a:buNone/>
            </a:pPr>
            <a:r>
              <a:rPr lang="en-US" sz="950" dirty="0">
                <a:solidFill>
                  <a:srgbClr val="2C2926"/>
                </a:solidFill>
                <a:latin typeface="Bricolage Grotesque Semi Bold" pitchFamily="34" charset="0"/>
                <a:ea typeface="Bricolage Grotesque Semi Bold" pitchFamily="34" charset="-122"/>
                <a:cs typeface="Bricolage Grotesque Semi Bold" pitchFamily="34" charset="-120"/>
              </a:rPr>
              <a:t>Year 3 Target</a:t>
            </a:r>
            <a:endParaRPr lang="en-US" sz="950" dirty="0"/>
          </a:p>
        </p:txBody>
      </p:sp>
      <p:sp>
        <p:nvSpPr>
          <p:cNvPr id="73" name="Text 70"/>
          <p:cNvSpPr/>
          <p:nvPr/>
        </p:nvSpPr>
        <p:spPr>
          <a:xfrm>
            <a:off x="9703951" y="10805398"/>
            <a:ext cx="4529614" cy="158591"/>
          </a:xfrm>
          <a:prstGeom prst="rect">
            <a:avLst/>
          </a:prstGeom>
          <a:noFill/>
          <a:ln/>
        </p:spPr>
        <p:txBody>
          <a:bodyPr wrap="none" lIns="0" tIns="0" rIns="0" bIns="0" rtlCol="0" anchor="t"/>
          <a:lstStyle/>
          <a:p>
            <a:pPr algn="ctr" indent="0" marL="0">
              <a:lnSpc>
                <a:spcPts val="1250"/>
              </a:lnSpc>
              <a:buNone/>
            </a:pPr>
            <a:r>
              <a:rPr lang="en-US" sz="750" dirty="0">
                <a:solidFill>
                  <a:srgbClr val="2C2926"/>
                </a:solidFill>
                <a:latin typeface="Inter" pitchFamily="34" charset="0"/>
                <a:ea typeface="Inter" pitchFamily="34" charset="-122"/>
                <a:cs typeface="Inter" pitchFamily="34" charset="-120"/>
              </a:rPr>
              <a:t>Projected annual revenue across all streams</a:t>
            </a:r>
            <a:endParaRPr lang="en-US" sz="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2025-10-19T03:48:51Z</dcterms:created>
  <dcterms:modified xsi:type="dcterms:W3CDTF">2025-10-19T03:48:51Z</dcterms:modified>
</cp:coreProperties>
</file>